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87" r:id="rId4"/>
    <p:sldId id="265" r:id="rId5"/>
    <p:sldId id="266" r:id="rId6"/>
    <p:sldId id="267" r:id="rId7"/>
    <p:sldId id="258" r:id="rId8"/>
    <p:sldId id="288" r:id="rId9"/>
    <p:sldId id="289" r:id="rId10"/>
    <p:sldId id="290" r:id="rId11"/>
    <p:sldId id="269" r:id="rId12"/>
    <p:sldId id="270" r:id="rId13"/>
    <p:sldId id="274" r:id="rId14"/>
    <p:sldId id="279" r:id="rId15"/>
    <p:sldId id="261" r:id="rId16"/>
    <p:sldId id="264" r:id="rId17"/>
    <p:sldId id="275" r:id="rId18"/>
    <p:sldId id="278" r:id="rId19"/>
    <p:sldId id="276" r:id="rId20"/>
    <p:sldId id="277" r:id="rId21"/>
    <p:sldId id="280" r:id="rId22"/>
    <p:sldId id="285" r:id="rId23"/>
    <p:sldId id="286" r:id="rId24"/>
    <p:sldId id="281" r:id="rId25"/>
    <p:sldId id="283" r:id="rId26"/>
    <p:sldId id="284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1B43"/>
    <a:srgbClr val="835904"/>
    <a:srgbClr val="FF96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88" autoAdjust="0"/>
  </p:normalViewPr>
  <p:slideViewPr>
    <p:cSldViewPr snapToGrid="0">
      <p:cViewPr varScale="1">
        <p:scale>
          <a:sx n="116" d="100"/>
          <a:sy n="116" d="100"/>
        </p:scale>
        <p:origin x="-133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0:01.476"/>
    </inkml:context>
    <inkml:brush xml:id="br0">
      <inkml:brushProperty name="width" value="0.07" units="cm"/>
      <inkml:brushProperty name="height" value="0.0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797FD95-A91F-4488-A5F4-BDEF4A7B0579}" emma:medium="tactile" emma:mode="ink">
          <msink:context xmlns:msink="http://schemas.microsoft.com/ink/2010/main" type="writingRegion" rotatedBoundingBox="25902,10100 30268,3310 32342,4643 27976,11434"/>
        </emma:interpretation>
      </emma:emma>
    </inkml:annotationXML>
    <inkml:traceGroup>
      <inkml:annotationXML>
        <emma:emma xmlns:emma="http://www.w3.org/2003/04/emma" version="1.0">
          <emma:interpretation id="{43BE429F-3BD8-4BEB-AF99-62DC517517B0}" emma:medium="tactile" emma:mode="ink">
            <msink:context xmlns:msink="http://schemas.microsoft.com/ink/2010/main" type="paragraph" rotatedBoundingBox="25902,10100 30268,3310 32342,4643 27976,11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4F2F32-467A-4F22-9A76-0060AA7D8EC1}" emma:medium="tactile" emma:mode="ink">
              <msink:context xmlns:msink="http://schemas.microsoft.com/ink/2010/main" type="line" rotatedBoundingBox="25902,10100 30268,3310 32342,4643 27976,11434"/>
            </emma:interpretation>
          </emma:emma>
        </inkml:annotationXML>
        <inkml:traceGroup>
          <inkml:annotationXML>
            <emma:emma xmlns:emma="http://www.w3.org/2003/04/emma" version="1.0">
              <emma:interpretation id="{FB0A1CB1-8B4C-4CE4-A61A-08B2F444FD99}" emma:medium="tactile" emma:mode="ink">
                <msink:context xmlns:msink="http://schemas.microsoft.com/ink/2010/main" type="inkWord" rotatedBoundingBox="25902,10100 30268,3310 32342,4643 27976,11434"/>
              </emma:interpretation>
              <emma:one-of disjunction-type="recognition" id="oneOf0">
                <emma:interpretation id="interp0" emma:lang="en-US" emma:confidence="0">
                  <emma:literal>e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°</emma:literal>
                </emma:interpretation>
                <emma:interpretation id="interp3" emma:lang="en-US" emma:confidence="0">
                  <emma:literal>6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604 943 455,'-11'-32'169,"5"1"-2,-7-7-2,9 4-163,-6 0 0,3-1-1,-6 7-1,-5 3 2,-6 8-2,-5 9 1,-5 12-1,-10 11 1,-6 16-1,-9 11 1,0 15-1,0 8 0,6 5 0,5 3 1,10-3 0,17-3-1,15-8 1,18-11-1,16-8 0,16-10 0,9-7 0,10-6-1,6-7 0,3-7-1,-3-3 1,-6-5 0,-10-7 0,-11-1 0,-13-4 0,-12 0 1,-17-1 0,0 18 0,-34-22 1,5 20-1,-1 7 0,1 11 1,6 5-1,10 3-2,18-1 2,16-2-2,16-9 2,16-12-1,18-14 0,12-10 0,11-15 1,3-4 0,-4-7-1,-5 4 1,-10 1-1,-11 8 0,-17 9 1,-12 12 0,-15 13-1,-23 3 1,19 21 1,-19 0-2,-4 3 2,2-1-1,2 0 0,2-6 0,-2-17 1,23 8-2,-4-23 1,5-14 0,5-17 1,5-15-1,1-15 0,-1-12 0,-3-13 0,-5-9-1,-7-6 1,-5-3-1,-11 9 1,-8 9-1,-12 15 0,-8 15-1,-11 24 2,-6 28-1,-8 23 1,-3 20 0,-3 16-1,3 4 1,3 4 0,3-4 0,5-12-1,6-11 2,3-15-1,7-14 0,1-11 0,2-6 0,0-3 0,-6-1 0,-5 6 1,-8 8-1,-7 13 0,-10 14 1,-10 12 0,-7 14-1,1 12 2,3 7 0,13 2 0,15-5 0,21-3-160,23-24-5,31-16-4,14-20-7</inkml:trace>
          <inkml:trace contextRef="#ctx0" brushRef="#br0" timeOffset="1508.1926">1832-1520 462,'-19'12'168,"7"11"-2,-3 17-7,9-15-156,8 3-3,6 5 0,3-3 0,7-3 0,4-8-1,5-6 1,0-7 0,3-6 0,-1-8 0,-2-5 0,-3-4 0,1-2 0,-8 3 0,-1-1-1,-16 17 1,13-23 0,-13 23 0,0 0 0,0 0-2,-10 19 1,10-19 1,0 33 0,0-33 1,27 21-2,2-23 1,11-10 0,9-10 1,10-13-1,2-7 0,4-3 0,-6-3 2,-5 2-1,-14 2 1,-10 12-3,-15 9 2,-15 23 0,0 0-1,0 0-1,0 0-1,-24 17 1,22 2 0,2-19 2,21 27-1,3-23 2,13-6-1,8-11 0,9-12 1,5-10-2,2-8 2,-4-7-2,-4-9 0,-5-4 0,-12-7 1,-13-5-2,-15-3 2,-16 0-1,-13 2 1,-11 7-1,-8 6 1,-8 10 0,-5 13 1,-3 9-2,3 16 0,5 9-1,5 6 0,6 2 0,11 0 0,3-2-2,23 0 2,-17-17 1,19-6-2,5-6 6,5-12-3,-5-7 0,-5-6-3,-6-1 3,-11 0-2,-17 2 0,-10 9 2,-17 8-5,-12 13 4,-5 13-1,0 12 2,-1 8 0,5 11-1,7 1 0,16 3 0,10-2-1,18-8 0,21-15 2,0 0-2,0 0 1,21-38 0,-3 8 0,-7-8 1,-9-2 0,-14 1-1,-12 3 1,-16 8-1,-14 5 0,-12 9 0,-11 11 0,-7 10 0,-3 12-1,-5 12 1,3 11-1,-1 9 1,8 16-1,10 7 1,15 12 0,17 9-1,15 14 2,23 9-2,23 0 1,21-7 0,21-27-163,19-4-3,3-29-4,7-20-4</inkml:trace>
          <inkml:trace contextRef="#ctx0" brushRef="#br0" timeOffset="2783.4565">4173-3843 481,'-14'36'171,"14"-36"-3,0 0-15,21 13-154,2-9 2,11-2-2,5-4 1,4-4-1,3-3-1,0-6 1,-6-2 2,-4-3-2,-7 1 1,-8-2 0,-10 4 1,-11 17-1,2-28 2,-2 28-2,-19-14 0,19 14 1,-19-2-1,19 2 0,0 0 0,0 0-1,34-1 0,-5-9 1,9-5 3,2-6 0,2-6 0,0-3 0,-4-7 0,-4-1 0,-3-4 0,-8-3 1,-6-5-5,-6 2 1,-3-3-1,-4 1 1,-2 3 0,-2 5 0,-2 2 0,-2 13 1,-4 8-1,8 19 0,-17-15 0,17 15 0,0 0 1,-21 5-1,21-5 0,0 0-1,10-26 1,5-1 0,4-7-1,0-10 1,0-4 2,0-3-2,-5-4 1,-11 1 0,-10 3 1,-10 5-1,-14 6 1,-11 9-5,-7 9 0,-9 8 1,-3 7-1,4 7 1,4 5-1,7 1 0,10 0 0,13-2 3,23-4 0,0 0 0,-10-27 0,24 2-2,1-4 2,2-5-1,-3-4 2,-7 0 0,-11-2-1,-13 8 0,-17 3 1,-16 6 1,-11 6 0,-9 7 0,-6 7 0,-3 4-1,5 11 1,5 3-1,7 8 0,8 8 0,3 9-1,1 7-3,2 8 1,5 8 0,-1 8 0,0 7 0,2 4-1,6 0 0,7-2-1,12-2 3,8 0-1,7-1 1,4-3-1,9-7 1,2-14-165,14-7-4,-2-18-5,7-16-5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3:39.68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76C70A-DBE3-4612-91B1-DBF178043746}" emma:medium="tactile" emma:mode="ink">
          <msink:context xmlns:msink="http://schemas.microsoft.com/ink/2010/main" type="inkDrawing" rotatedBoundingBox="22135,11348 22969,8485 24161,8832 23328,11695" shapeName="None"/>
        </emma:interpretation>
      </emma:emma>
    </inkml:annotationXML>
    <inkml:trace contextRef="#ctx0" brushRef="#br0">231 1744 481,'4'-24'166,"-6"3"-1,2 21-3,0 0-162,6 24 1,-6 13 0,-4 15 0,-1 17 0,-5 9-1,-1 7 0,0 1-1,2-10 2,1-11-2,7-19 2,2-16-3,-1-30 1,23-13 2,-5-32-2,4-12 1,3-18-1,-3-12 0,2-6 0,0-3 1,-2 7-1,-1 6-1,-1 12 2,-5 15 0,0 17 0,-6 19 0,-9 20 0,0 0 0,4 41 0,-15 1 0,-6 14 1,-3 11-1,-8 5 0,-2 6 1,2-4 1,-1-3-3,4-6 1,7-15 2,5-15-2,9-18 0,4-17 0,19-19 0,-4-18 0,5-15 0,0-13 0,1-5-1,-1-8 1,-5 0-2,-4 2 2,-3 7-1,-7 14 1,-2 16 0,1 39 0,-26-6-1,5 45 0,-8 28 2,-5 27-1,-7 25 1,2 15-1,0 5-1,6-7 1,11-10 1,11-22-1,12-24 0,16-33 0,15-36-1,7-23 1,11-31 0,4-16-1,-1-18 2,-3-10-1,-5-6-1,-12-1 1,-9 5 0,-11 6-1,-13 15 2,-9 10-2,-9 16 1,-8 16-1,-8 21 2,-1 18-2,0 21 1,-4 15 0,4 10 1,1 12-1,8 0 0,8 0 0,7-12 0,11-12 1,9-17 0,9-19-1,8-18 0,8-20 0,-1-18 1,2-16-2,-5-9 1,-4-6-1,-4-1-1,-7 1 2,-9 6-1,-8 11 1,-7 16 0,-8 21 0,-5 23 0,-6 21 1,-4 27-1,1 20 1,-3 16-1,3 12-1,1-2 3,8-2-1,5-13-2,6-13 2,5-20 0,10-25-1,-4-18 0,21-26 1,-3-13-2,2-16 1,5-12 1,1-7-2,0-4 0,-6 2 1,-5 2-2,-10 7 2,-3 9 0,-7 18 0,-10 15-2,-6 20 2,-5 20 0,-1 24-1,-3 18 2,2 21-1,-2 11 1,3 6-1,6 5 0,3-11 1,5-6 0,7-23 1,8-21-3,-2-39 2,30 5-1,-6-36 0,7-25 1,1-13-1,3-18 0,-2-4-2,-3-3 2,-6-1-1,-5 8 0,-8 11 1,-6 13-1,-6 22 0,-9 19 1,10 22 0,-31 26 0,9 20 0,-6 23 0,-4 20 0,-1 11 1,-2 8-1,-1 1 0,5-7 0,3-13-1,8-15 2,8-22-2,11-28 1,1-24 0,26-24 1,1-22 0,7-17-2,3-15 2,0-9-2,2-4 2,-8 4-1,-5 5-1,-9 12 1,-9 12-1,-7 19 1,-12 17-1,11 22 1,-35 20-1,11 19 1,2 19 0,-1 14 0,5 11 1,1 3-1,8 7 1,7-8-1,8-9-1,7-13 2,9-20-2,7-25 2,7-18-1,6-22 0,3-24 1,3-17 0,-1-17 0,1-13-2,-4-5 2,-3 1-2,-6 3 0,-3 10 1,-10 17-1,-7 25 0,-11 25 1,-4 17-1,-21 50 1,-1 17 1,-6 22-1,-5 17 1,-2 14-1,-1 1 1,3-4-1,3-8 0,8-12 0,5-19-2,12-19 2,10-22-1,-5-37 1,43 0 0,-8-30-2,10-20 3,3-15-1,6-13 2,1-13-2,-3-3 0,-3-3 1,-9 6-1,-6 8 1,-12 18-2,-7 15 1,-13 22-1,-2 28 1,-32 28 0,3 22 0,-5 22 0,-3 21 0,-4 9 0,4 6 0,4-1 1,5-10-1,8-12 1,8-12-1,12-23 0,10-24 0,8-25 0,8-19 0,6-27 0,7-16 0,1-13-1,-1-11 3,0-4-2,-3 0 0,-5 1-1,-5 12 3,-7 17-3,-10 16 0,-7 23 2,-2 20-3,-22 28 2,-3 24-1,-4 18 1,-1 15-1,-3 6 2,1 2-2,6-4 1,4-9 1,7-15-2,10-17 2,8-18 0,-3-30-1,39 2 0,-9-36-1,7-21 1,6-23 1,1-15-1,4-20 0,-1-10-1,-6-7 1,-4-1 1,-4 5-1,-7 12 0,-6 14-1,-8 17 1,-9 22 0,-8 25 0,5 36 0,-32-2-1,4 38 2,-1 12-2,-7 11 1,7 6 0,3-5 0,4-8-1,9-13 2,5-17-2,8-22 2,11-21-1,4-18-1,4-14 2,1-14-1,2-11 0,-1-9-1,-5-2 1,-4 0-1,-7 9 1,-5 11-1,-7 19-1,-8 19 1,-7 23 1,-4 23 0,-2 20 0,0 21 1,-2 11 0,8-2 0,3-4-1,10-11 1,7-17 1,12-16-1,6-24-2,10-23 1,4-15-1,3-12 0,-1-8 1,-2-4-2,-8-3 1,-9 7 0,-8 6 0,-8 14 1,-8 12 0,-10 18-1,-5 17 2,-4 16-1,-5 18-2,6 10 3,-1 11-1,6 8 1,3-2-1,10-7 1,6-13 0,7-15 0,-2-28 1,24 7-2,-4-26 0,-1-16-1,1-11 0,-3-8 1,-2-7-1,-8 7 0,-3-2 0,-6 6 1,-6 6-1,-3 10 1,-4 14 0,-1 13 0,-8 14 0,1 19 1,-1 15-1,0 13 1,2 12-1,1 9 1,5-3 0,6-7 0,9-11-1,6-17 1,4-19-1,8-16-1,2-19 1,1-20-2,1-11 2,-5-11-1,-1-12 0,-6-5 0,2-2 1,-5 0-1,-2 4 2,-1 7-1,-3 12 1,0 12 0,-1 23-1,1 20-1,-19 27 2,4 24-1,-5 21 0,-4 19 1,0 15-1,-2 5 1,1-2-1,3-5 2,7-9-2,4-19 2,6-17-1,3-20-1,2-39-1,0 0 1,20-20 1,-9-25-2,2-16 1,-2-11-2,1-10 1,2-1-1,-4-1 2,3 8-2,-6 13 1,1 13 0,-5 18 1,-3 32 0,0 0 0,-13 43 1,2 15-1,-6 16 2,-1 13-2,-6 6 2,2-1-1,-3-3 0,5-11 0,1-11-1,5-20 1,6-25-1,8-22 0,9-17 1,6-26-2,6-14 0,3-14 1,7-10-1,1-3 0,-2 8 0,-3 11 0,-6 15 0,-5 26 1,-16 24 0,12 32 0,-22 25 1,-10 27-1,-2 20 2,-10 16-2,1 12 2,-5 0-1,1-4 1,4-13-1,3-13 0,4-15 0,5-15-1,8-24 0,5-20 1,6-28-1,0 0 0,30-35-1,-8-15 1,6-15-1,0-15 1,0-1-1,1 1-1,-8 11 2,-4 19-2,-12 26 2,-5 24 0,-13 46 1,-7 17-1,-8 30 0,-9 17 0,0 8 1,-2 7-1,0-10 0,4-15 0,5-22 0,6-15 1,5-28-1,19-35 1,0 0-1,0 0 0,13-56 1,15-3-2,9-6 0,6-5 3,11-3-2,1 6 0,3 10 0,-8 16 0,-7 19 1,-16 26-2,-16 25 2,-12 21-3,-22 17 2,-10 13 0,-15 9 0,-6 4 1,-5-6-1,-1-5 0,1-21-1,5-9 2,2-13-2,9-13 2,10-12-1,9-10 0,24-4-1,-19-11 2,19 11-2,17-19 2,3 10-2,3 0 1,3-2-1,0-2 0,0 0 1,-2-4-1,-4-1 1,-3-3 0,-6 1 0,-5-1 0,-6 5 0,0 16-1,-17-19 1,0 21 0,-5 7 0,-4 10 1,-6 9-2,1 7 1,-3 6 1,3 0-1,7-6 1,5-4-1,12-12 1,7-19-1,28-8 1,7-16-1,11-13-1,12-7 1,3-6 0,6-6-1,5 2 1,-7-2-1,-2 10 1,-11 7-1,-7 8 2,-12 7-2,-11 9 1,-22 15 0,0 0 0,0 0 0,-33 29 0,5-8 0,-2 1 0,4-3 0,2-6 1,6-10-1,18-3-1,-2-24 0,17-11 1,7-10 0,8-10 0,3-8 1,6-4-1,0 2 1,-2 4 0,-7 7-1,-6 13 0,-7 11 1,-17 30-2,0 0 1,0 0-1,-15 23 2,-8 6-2,1 3 0,-2-1 1,4-5-1,5-7 1,15-19 1,0 0-2,0 0 2,9-35-1,12 5 1,5-3 0,3-8 0,6-4-1,4-3-2,2-6 3,2-3-2,0-6 1,-1-2-1,-1 4 1,-4 1-1,-7 10 1,-6 7 0,-9 12 1,-8 12-1,-7 19 0,0 0 1,-22 4-2,22-4 1,-28 28 0,28-28 0,-22 28 0,22-28-1,0 0 2,0 0-1,17-8 1,-1-8-1,5-7-1,3-3 1,0-1 0,0-3 0,2-4 0,-6 10-1,-1-2 1,-8 10 0,-11 16 0,9-21 0,-9 21 0,0 0 1,-31 17-2,10-4 1,-8 9 0,-1 0 0,-3 6 0,-1-4 0,6-1 0,2-3 0,10-7-1,16-13 1,0 0 0,7-33 0,17-3 0,8-6-1,3-6 0,6-3 0,0 3 2,-2 7-2,-6 6 1,-7 9-2,-9 15 2,-17 11 1,0 0-1,-11 28 1,-12 2-1,-8 3 0,-4 2 0,-3 0 1,3-5-1,7-8 1,10-10-1,18-12 0,-4-23-1,23-5 1,10-9-1,10-3 0,6-3 1,1-4-1,-1 12 0,-8 6 0,-8 12 1,-29 17 0,0 0 0,2 26 1,-29 5-1,-12 12 1,-6 5 0,-5-1-1,0-1 1,2-1 0,9-7 1,3-2-2,12-7 1,4-4-1,9-5 0,3-2 0,6-1 0,2-17 0,-1 26 0,1-26 1,-6 30-1,-1-12 1,-8 5-1,-4 1 1,-5 4-1,-2-1 1,-4 1-1,1-4-1,5-5 0,3-6 1,21-13-1,-22 9 1,22-9 0,0 0 0,6-24 0,-6 24-1,16-30 1,-6 12 0,-3-1 0,0 3-1,-7 16 1,10-26-1,-10 26 1,0 0 2,0 0-2,0 0 0,-21 9-1,21-9 1,-16 22 1,16-22-1,-17 21 0,17-21-1,-17 26 2,17-26-1,-20 31 1,20-31-1,-26 30 0,26-30 1,-26 20-1,26-20 0,-19-9 0,19 9-1,-7-41 2,9 6-2,1-10 1,1-9 0,4-14-1,-3-8 0,-1-8 1,0-10-1,-3-5 0,-2-3-1,-1-2 2,0 2-1,-4 10 1,1 8 0,-3 14 1,1 16-2,-6 19 2,2 16-1,-6 23 1,6 13-1,-2 14-1,7 10 1,5 2-1,4 3 1,8-3 0,0-3-1,10-8 1,-6-6 0,5-9-1,-20-17 1,24 1-1,-24-1 1,13-40 0,-13 3 1,-2-10-1,-3-5 0,-1-7 1,-3-1 0,0 5 1,-1 3-2,1 7 1,0 10-2,1 11 2,8 24-1,0 0 1,0 0-1,-11 48-1,11 0 1,0 10-1,2 7 1,0 2-1,0-2 1,0-12-1,1-10 0,-3-19 2,0-24-1,0 0 0,-1-26 0,-9-11 0,-3-7 1,-2-8-1,-5-4 0,-2 2 0,-2 2 1,0 10-1,-1 6 0,7 10 1,-1 13-2,19 13 1,-22 12 0,18 12 0,6 11 0,6 6-1,3 11 1,4 5 0,3 4-1,-3 2 0,0 2 1,-6-2-1,-3-1 2,-8-1-1,-6-7 0,-3-10 0,-2-9 2,-2-12-2,15-23 0,-25 9 0,25-9 0,-13-37 0,11 9 0,4-5-1,1 3 0,1 4 1,2 6 0,-6 20 0,0 0 0,5 20 0,-7 12 1,-3 7-1,-1 7 0,-1-5 1,-1-2 0,3-17-1,5-22 1,0 0-2,2-33 1,5-12 0,2-18-1,2-8 1,1-12-2,-1-4 2,-2-2-1,0-2 3,-1 2-3,-1 0 0,-1 2 3,-3 3-2,1 6 1,-2 6-1,-2 12 2,-2 10-2,-4 17 1,6 33 0,0 0-1,-20 11 0,13 28-1,1 15 2,0 7-2,5 8 0,1-3 1,3-4 0,1-10-1,0-12 1,1-10 0,1-11 1,-6-19-2,0 0 2,7-19-1,-5-11 1,2-7-1,1-11-1,5-8 2,-3-1-1,4-1 2,-1 7-3,3 6 2,0 13-2,-13 32 1,0 0 1,14 26-2,-15 26 1,-7 23-2,3 14 2,-7 15-1,5 3 1,0-1-1,5-12-1,0-10 2,4-19-1,3-19 1,1-24-1,-6-22 1,22-25-1,-9-16 1,2-15 0,0-13 0,5-7 2,-5-7-2,4-1 1,-5 5 0,-2 10-1,-3 11 1,-4 16 0,-5 20-1,0 22-1,0 0 1,-13 42-1,8 6 0,-1 16 2,3 4-1,1 8-1,4-5 1,3-3-1,4-6 2,3-10-2,-1-12 2,2-16-2,-13-24 0,24-7 2,-15-21-1,-3-14 1,-6-12-1,-2-11 1,-6-8-1,-3 1 0,-4 2 2,-1 5-3,-1 13 0,0 7 1,4 17 0,13 28 0,-20-14 0,20 14-1,-4 40 0,6 5 1,4 11 0,3 10 0,2 12 0,0 8-1,4 4 1,-2 5 0,2-2 1,-2-4 0,-2-9-1,-2-15 1,-1-12 0,-1-27-1,-7-26 0,0 0 1,2-26-2,-6-18 0,-1-19 2,-5-8-2,1-7-1,-2 8 3,0 9-2,0 9 0,1 15 1,10 37 0,-20-6-1,9 41 1,0 17 0,0 13-1,-1 9 3,1 8-1,4-4 0,1-8 0,3-18 0,3-16 0,0-20 1,0-16-1,3-18-2,-1-14 0,-2-9 0,-5-5 0,1-2 0,-7 5 1,1 4-1,-2 11 1,-1 10 1,13 18-2,-28 2 2,18 16-1,-3 8 0,6 4 0,1 3 0,5-1 0,2-1 0,3-7 0,5-3 0,-9-21 1,21 18-2,-21-18 1,20 0-1,-20 0 1,0 0 0,17-20 0,-17 20 0,4-19 0,-4 19 0,0 0 0,0 0 1,0 0-1,3 17 1,-3-17 1,2 34-1,2-18 0,-4 5 0,-2-3 1,2-18-1,-5 30 1,5-30-2,-21 28 0,21-28 0,-33 29 0,14-12-1,2-2 1,1 2-1,16-17 1,0 0 0,0 0 0,0 0 1,0 0-165,29-39 0,-6 15-3,-7-2 1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3:11.9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9468778-1EC2-4580-80CA-29C21CA3B15D}" emma:medium="tactile" emma:mode="ink">
          <msink:context xmlns:msink="http://schemas.microsoft.com/ink/2010/main" type="writingRegion" rotatedBoundingBox="22204,11650 23295,11580 23321,11986 22230,12056"/>
        </emma:interpretation>
      </emma:emma>
    </inkml:annotationXML>
    <inkml:traceGroup>
      <inkml:annotationXML>
        <emma:emma xmlns:emma="http://www.w3.org/2003/04/emma" version="1.0">
          <emma:interpretation id="{253943C5-79E1-4FF3-8E37-15B35ABCF97F}" emma:medium="tactile" emma:mode="ink">
            <msink:context xmlns:msink="http://schemas.microsoft.com/ink/2010/main" type="paragraph" rotatedBoundingBox="22204,11650 23295,11580 23321,11986 22230,120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2E7208-AA91-456D-B405-3907FC311680}" emma:medium="tactile" emma:mode="ink">
              <msink:context xmlns:msink="http://schemas.microsoft.com/ink/2010/main" type="line" rotatedBoundingBox="22204,11650 23295,11580 23321,11986 22230,12056"/>
            </emma:interpretation>
          </emma:emma>
        </inkml:annotationXML>
        <inkml:traceGroup>
          <inkml:annotationXML>
            <emma:emma xmlns:emma="http://www.w3.org/2003/04/emma" version="1.0">
              <emma:interpretation id="{94039A6D-B108-4D5A-AE4F-03054E0AA978}" emma:medium="tactile" emma:mode="ink">
                <msink:context xmlns:msink="http://schemas.microsoft.com/ink/2010/main" type="inkWord" rotatedBoundingBox="22204,11650 23295,11580 23321,11986 22230,12056"/>
              </emma:interpretation>
              <emma:one-of disjunction-type="recognition" id="oneOf0">
                <emma:interpretation id="interp0" emma:lang="en-US" emma:confidence="0">
                  <emma:literal>*the</emma:literal>
                </emma:interpretation>
                <emma:interpretation id="interp1" emma:lang="en-US" emma:confidence="0">
                  <emma:literal>*The</emma:literal>
                </emma:interpretation>
                <emma:interpretation id="interp2" emma:lang="en-US" emma:confidence="0">
                  <emma:literal>*Oh</emma:literal>
                </emma:interpretation>
                <emma:interpretation id="interp3" emma:lang="en-US" emma:confidence="0">
                  <emma:literal>*Uh</emma:literal>
                </emma:interpretation>
                <emma:interpretation id="interp4" emma:lang="en-US" emma:confidence="0">
                  <emma:literal>*thr</emma:literal>
                </emma:interpretation>
              </emma:one-of>
            </emma:emma>
          </inkml:annotationXML>
          <inkml:trace contextRef="#ctx0" brushRef="#br0">178 182 479,'0'0'165,"-26"-11"-4,26 11-1,0 0-158,-18 2 1,18-2-2,7 17 2,-7-17-2,37 31-1,-7-9-2,11 1 2,7 1-1,8 0 0,3-2 0,0-3-1,-5-3 3,-6-4-2,-7-9 0,-13-5 1,-28 2-1,11-20 0,-27 1 2,-14 1 0,-11-4-1,-7-1 1,-8 3 0,-3 1 0,1 6 0,4 4 0,6 5-2,9-1 1,11 5 1,28 0-1,-16 5 0,16-5 0,31 10 1,3-5-1,12-1 1,8 2 0,7-6-2,0 0 1,2-6 0,-3-3-1,-3-4 1,-8-4-1,-9 0 0,-8 1 0,-10 1 1,-22 15 0,17-11 0,-17 11 0,-22 14 0,-4 5 1,-2 1-2,-2 3 0,2-5 1,6-1 0,22-17 0,-19 9 0,19-9 0,34-26-1,-1 4 2,10-6 0,3 0 0,10-1-2,-6 5 1,-5 3-1,-10 8 1,-13 8-1,-22 5 1,0 0 1,-33 29-1,-14-5 0,-8 2 1,-5 0 0,1-2-1,7-5 1,11-6-1,17-7 1,24-6-1,0 0 0,50-38 0,8 9-1,8-6 1,9 1 0,-1 1-1,-6 5 0,-14 8 1,-17 10 0,-37 10-1,0 0 1,-31 37 0,-19-5 0,-19 5-1,-13 2 2,-5 0-2,-2-4 0,4-5 0,13-10 1,12-9 0,16-11 0,20-11 1,22-9-1,20-12 1,17-5-1,10-4 1,3 1-1,-3 2 0,-12 9-1,-18 7 1,-15 22-1,-37-15 1,-17 24 0,-16 8 1,-12 3-1,-3 4 1,1 0 0,8-3-1,11-6 1,17-8 0,18-7-1,30 0-1,-2-24 1,25 3 0,16-3-1,7 0 1,4 4-1,-2 7 1,-7 7 0,-6 10 0,-12 11 0,-14 9 1,-15 7-1,-10 7-1,-5 2 2,1-4-2,1-5 1,4-5 0,10-5-1,5-21 0,24 14 2,6-17 1,9-7-2,3-1 1,3 2 0,-6 0 0,-6 7 0,-9 2-1,-24 0-1,17 18 0,-17-18-1,-20 32 1,20-32 0,-26 31-1,26-31 1,-17 26 1,17-26-1,0 0 1,31 12 0,8-12-157,-20-10-2,1-1-7,-7-7-2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3:30.674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605FD5-508C-4313-AEAF-332EE53B9DE1}" emma:medium="tactile" emma:mode="ink">
          <msink:context xmlns:msink="http://schemas.microsoft.com/ink/2010/main" type="inkDrawing" rotatedBoundingBox="21834,11332 22761,8780 24061,9253 23134,11805" shapeName="None"/>
        </emma:interpretation>
      </emma:emma>
    </inkml:annotationXML>
    <inkml:trace contextRef="#ctx0" brushRef="#br0">271 2434 469,'0'0'169,"0"0"0,0 0-4,1 18-163,-1-18-2,0 0 1,0 0 0,0 0-1,0 0-1,17 2 1,-17-2 0,0 0 0,4-20 0,-4 20 0,0 0 0,0 0 0,-9-19-1,9 19 1,0 0 0,0 0 0,-23-18 0,23 18 0,-16-17 1,16 17-2,-21-28 1,10 11 0,0 1 0,0-3 0,0-1 0,0 1 0,-2 1 0,0 1 0,1-2-1,-1 3 1,13 16 0,-24-34 0,15 18 0,-2-5-1,2 1 1,-1-4 1,1 0-1,4-1-1,-3-1 2,3 2-1,1-4 0,0 4 0,0 0 0,1 4 0,-1-1 0,2 1 0,-2 1 0,3 1 1,-1-1-2,2 1 1,2-1-1,-2-1 2,1-1-1,1-1 0,2 2 0,-2-2-1,2-1 2,-1 5-2,1-3 1,0 5-1,-1-1 1,-3 17 0,8-30 0,-8 30-1,5-31 1,-5 31 1,6-32-1,-2 15 0,-1 1 0,3-3 0,1-1 0,3 1 1,-3 1-1,4-1-1,-1 1 2,1-1-2,-2 2 1,0-1-1,0-1 1,-1 3 0,-1-3 0,1 2-1,-1-1 1,2-1 0,-1 3 0,1-1 0,0 0 0,3 0 0,-1-1 0,2 1 0,-2 0 1,-11 17-1,20-31-1,-20 31 2,19-28-1,-19 28 0,16-24 0,-16 24 0,15-20-1,-15 20 1,19-19 0,-19 19-1,17-20 1,-17 20 0,18-23 0,-18 23 0,24-20 0,-24 20 0,22-17 0,-22 17 0,25-9 0,-25 9 0,26 0 0,-26 0-1,22 9 2,-22-9-1,24 11 1,-24-11-2,22 13 2,-22-13-1,24 15-1,-24-15 2,24 13-2,-24-13 2,21 19-1,-21-19 0,18 18-1,-18-18 1,17 19 1,-17-19-2,0 0 1,19 22-1,-19-22 1,0 0 0,16 19 0,-16-19 0,0 0 1,13 16-1,-13-16 0,0 0 1,0 0-1,11 19 0,-11-19 1,0 0-2,0 0 1,0 0-1,0 0 1,17 0 0,-17 0 0,0 0-1,0 0 1,0 0 0,0 0-1,19-20 1,-19 20 1,5-21-1,-5 21 1,6-30-1,-1 8 0,-1 2 0,0-6 1,-1 2-2,1 0 1,0 1-1,-2-1-1,1 2 2,1 3-1,0-3 1,0 2 0,-1-3-1,3-1 1,-1 0 1,3-4-1,-3 2 0,3-1-1,-1-1 1,1 2 1,1 0-1,-2 0 0,3 0-1,-3 2 1,1 0-1,1 0 2,-2-1-2,1 3 1,-1 2 0,0-3 0,3 3 1,-1-2-1,4 1 0,-4-1 0,4 0 0,0 0 1,2-4-1,-2 5 0,0 3-1,2 1 1,-15 17 0,20-24 0,-20 24 0,0 0-1,19-17 0,-19 17 1,0 0 0,0 0 1,17 6-2,-17-6 1,3 16 0,-3-16 0,0 26 0,0-9 1,2 0-1,0 1-1,0-1 0,3 0 1,1-1 0,-6-16 0,13 28 0,-13-28-1,13 30 1,-13-30 0,11 26 0,-11-26 0,7 28 1,-7-28-1,6 29 0,-6-29 0,4 30 0,-4-30-1,5 30 1,-5-30 0,10 29-1,-10-29 1,11 30 0,-11-30-1,11 26 2,-11-26-1,11 26-1,-11-26 2,7 24-1,-7-24 0,10 26 0,-7-9 1,-3-17-2,8 31 1,-4-14 1,-1 0-2,-1 0 2,-2-17-2,8 29 2,-8-29 0,7 26-1,-7-26 1,7 22-1,-7-22 0,8 21 0,-8-21 1,5 20-1,-5-20 0,4 19 1,-4-19-1,2 24 1,-2-24-1,2 24 1,-2-24 0,2 24-1,-2-24 0,1 26-1,-1-26 2,4 19-1,-4-19-1,2 16 1,-2-16 0,0 0 0,0 0 1,4 19-1,-4-19 0,0 0 0,0 0 1,0 0-2,13 18 1,-13-18 0,0 0 0,0 0 0,0 0 0,0 0 0,0 0-1,0 0 2,0 0-3,18 0 2,-18 0 0,0 0 1,0 0-1,17-20 0,-17 20 0,0 0 0,19-22 1,-19 22-1,0 0 0,0 0-1,14-19 1,-14 19 0,0 0 0,0 0 0,17-18-1,-17 18 1,17-23-1,-17 23 1,26-26-1,-26 26 1,26-24-2,-10 11 2,-16 13 0,21-11 0,-21 11 0,16-2 0,-16 2 0,0 0 0,17 0 0,-17 0 1,0 0-1,0 0-1,19 12 1,-19-12 1,0 0-2,16 12 2,-16-12-2,0 0 1,12 19 0,-12-19 1,3 22 0,-3-22-1,2 26 0,-2-26 0,2 32 1,-2-32-2,-2 31 2,2-31-1,-5 28-1,5-28 1,-13 26 0,13-26 0,-19 24 1,19-24-1,-22 26-1,22-26 1,-26 26 0,26-26 1,-26 30-2,26-30 2,-21 31-1,12-12 0,5-2 0,-3 1 0,5 1 0,-3 1 0,3 1 1,-4-1-1,1-1-1,1 3 2,-4-2-1,3 2 1,-3 1-1,3-3 0,-2 1 0,1 1 0,0 0 0,-1-2 0,3 3 1,-1-3-1,1 6 1,0-2 0,1 4-1,-1-2 1,0 0-1,0 2 0,1-2 1,-1-2 0,0-2-1,2 0-1,1-1 1,-1-3-1,2-1 1,0 0-2,0-17 1,-2 29 0,2-12 1,-2 0-1,0 1 2,0 1-1,-1 1 0,1 3 0,0-1 1,-2-5-1,2 1 1,2-18-1,-5 28 0,5-28 1,-6 22-1,6-22 1,0 0-1,-15 21 0,15-21-1,-13 16 2,13-16-2,-13 19 0,13-19 1,-14 22-1,14-22 0,-13 26 1,13-26 0,-13 22 1,13-22 0,-13 24-1,13-24 0,-12 23 1,12-23-1,-11 18 0,11-18 0,-11 17 0,11-17-1,0 0 2,-13 20-1,13-20 0,0 0 0,-16 23 1,16-23-1,-13 18 0,13-18 0,-15 19 0,15-19 0,0 0-1,-24 16 2,24-16-2,-21 8 1,21-8 0,-26 5 0,26-5 1,-28 12-1,12-7 0,-1 3 0,0-1 1,1 0-2,-1 1 1,17-8 0,-30 13 0,30-13-1,-26 5 1,26-5 0,-26 8 1,26-8-1,-28 11 0,28-11 0,-27 15 1,27-15-1,-30 16 0,30-16 1,-32 13-2,16-7 1,-1-4 1,-3 2-1,-1-1 0,-3 1-2,0 2 2,-4 3 0,2 0 0,-4 4 1,3 2-1,3 0 0,-1 1 0,7-1 2,1-2-2,17-13 0,-20 15 1,20-15-1,0 0 1,0 0-165,-15-20-4,15 20-1,0-34-5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3:39.68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76C70A-DBE3-4612-91B1-DBF178043746}" emma:medium="tactile" emma:mode="ink">
          <msink:context xmlns:msink="http://schemas.microsoft.com/ink/2010/main" type="inkDrawing" rotatedBoundingBox="22135,11348 22969,8485 24161,8832 23328,11695" shapeName="None"/>
        </emma:interpretation>
      </emma:emma>
    </inkml:annotationXML>
    <inkml:trace contextRef="#ctx0" brushRef="#br0">231 1744 481,'4'-24'166,"-6"3"-1,2 21-3,0 0-162,6 24 1,-6 13 0,-4 15 0,-1 17 0,-5 9-1,-1 7 0,0 1-1,2-10 2,1-11-2,7-19 2,2-16-3,-1-30 1,23-13 2,-5-32-2,4-12 1,3-18-1,-3-12 0,2-6 0,0-3 1,-2 7-1,-1 6-1,-1 12 2,-5 15 0,0 17 0,-6 19 0,-9 20 0,0 0 0,4 41 0,-15 1 0,-6 14 1,-3 11-1,-8 5 0,-2 6 1,2-4 1,-1-3-3,4-6 1,7-15 2,5-15-2,9-18 0,4-17 0,19-19 0,-4-18 0,5-15 0,0-13 0,1-5-1,-1-8 1,-5 0-2,-4 2 2,-3 7-1,-7 14 1,-2 16 0,1 39 0,-26-6-1,5 45 0,-8 28 2,-5 27-1,-7 25 1,2 15-1,0 5-1,6-7 1,11-10 1,11-22-1,12-24 0,16-33 0,15-36-1,7-23 1,11-31 0,4-16-1,-1-18 2,-3-10-1,-5-6-1,-12-1 1,-9 5 0,-11 6-1,-13 15 2,-9 10-2,-9 16 1,-8 16-1,-8 21 2,-1 18-2,0 21 1,-4 15 0,4 10 1,1 12-1,8 0 0,8 0 0,7-12 0,11-12 1,9-17 0,9-19-1,8-18 0,8-20 0,-1-18 1,2-16-2,-5-9 1,-4-6-1,-4-1-1,-7 1 2,-9 6-1,-8 11 1,-7 16 0,-8 21 0,-5 23 0,-6 21 1,-4 27-1,1 20 1,-3 16-1,3 12-1,1-2 3,8-2-1,5-13-2,6-13 2,5-20 0,10-25-1,-4-18 0,21-26 1,-3-13-2,2-16 1,5-12 1,1-7-2,0-4 0,-6 2 1,-5 2-2,-10 7 2,-3 9 0,-7 18 0,-10 15-2,-6 20 2,-5 20 0,-1 24-1,-3 18 2,2 21-1,-2 11 1,3 6-1,6 5 0,3-11 1,5-6 0,7-23 1,8-21-3,-2-39 2,30 5-1,-6-36 0,7-25 1,1-13-1,3-18 0,-2-4-2,-3-3 2,-6-1-1,-5 8 0,-8 11 1,-6 13-1,-6 22 0,-9 19 1,10 22 0,-31 26 0,9 20 0,-6 23 0,-4 20 0,-1 11 1,-2 8-1,-1 1 0,5-7 0,3-13-1,8-15 2,8-22-2,11-28 1,1-24 0,26-24 1,1-22 0,7-17-2,3-15 2,0-9-2,2-4 2,-8 4-1,-5 5-1,-9 12 1,-9 12-1,-7 19 1,-12 17-1,11 22 1,-35 20-1,11 19 1,2 19 0,-1 14 0,5 11 1,1 3-1,8 7 1,7-8-1,8-9-1,7-13 2,9-20-2,7-25 2,7-18-1,6-22 0,3-24 1,3-17 0,-1-17 0,1-13-2,-4-5 2,-3 1-2,-6 3 0,-3 10 1,-10 17-1,-7 25 0,-11 25 1,-4 17-1,-21 50 1,-1 17 1,-6 22-1,-5 17 1,-2 14-1,-1 1 1,3-4-1,3-8 0,8-12 0,5-19-2,12-19 2,10-22-1,-5-37 1,43 0 0,-8-30-2,10-20 3,3-15-1,6-13 2,1-13-2,-3-3 0,-3-3 1,-9 6-1,-6 8 1,-12 18-2,-7 15 1,-13 22-1,-2 28 1,-32 28 0,3 22 0,-5 22 0,-3 21 0,-4 9 0,4 6 0,4-1 1,5-10-1,8-12 1,8-12-1,12-23 0,10-24 0,8-25 0,8-19 0,6-27 0,7-16 0,1-13-1,-1-11 3,0-4-2,-3 0 0,-5 1-1,-5 12 3,-7 17-3,-10 16 0,-7 23 2,-2 20-3,-22 28 2,-3 24-1,-4 18 1,-1 15-1,-3 6 2,1 2-2,6-4 1,4-9 1,7-15-2,10-17 2,8-18 0,-3-30-1,39 2 0,-9-36-1,7-21 1,6-23 1,1-15-1,4-20 0,-1-10-1,-6-7 1,-4-1 1,-4 5-1,-7 12 0,-6 14-1,-8 17 1,-9 22 0,-8 25 0,5 36 0,-32-2-1,4 38 2,-1 12-2,-7 11 1,7 6 0,3-5 0,4-8-1,9-13 2,5-17-2,8-22 2,11-21-1,4-18-1,4-14 2,1-14-1,2-11 0,-1-9-1,-5-2 1,-4 0-1,-7 9 1,-5 11-1,-7 19-1,-8 19 1,-7 23 1,-4 23 0,-2 20 0,0 21 1,-2 11 0,8-2 0,3-4-1,10-11 1,7-17 1,12-16-1,6-24-2,10-23 1,4-15-1,3-12 0,-1-8 1,-2-4-2,-8-3 1,-9 7 0,-8 6 0,-8 14 1,-8 12 0,-10 18-1,-5 17 2,-4 16-1,-5 18-2,6 10 3,-1 11-1,6 8 1,3-2-1,10-7 1,6-13 0,7-15 0,-2-28 1,24 7-2,-4-26 0,-1-16-1,1-11 0,-3-8 1,-2-7-1,-8 7 0,-3-2 0,-6 6 1,-6 6-1,-3 10 1,-4 14 0,-1 13 0,-8 14 0,1 19 1,-1 15-1,0 13 1,2 12-1,1 9 1,5-3 0,6-7 0,9-11-1,6-17 1,4-19-1,8-16-1,2-19 1,1-20-2,1-11 2,-5-11-1,-1-12 0,-6-5 0,2-2 1,-5 0-1,-2 4 2,-1 7-1,-3 12 1,0 12 0,-1 23-1,1 20-1,-19 27 2,4 24-1,-5 21 0,-4 19 1,0 15-1,-2 5 1,1-2-1,3-5 2,7-9-2,4-19 2,6-17-1,3-20-1,2-39-1,0 0 1,20-20 1,-9-25-2,2-16 1,-2-11-2,1-10 1,2-1-1,-4-1 2,3 8-2,-6 13 1,1 13 0,-5 18 1,-3 32 0,0 0 0,-13 43 1,2 15-1,-6 16 2,-1 13-2,-6 6 2,2-1-1,-3-3 0,5-11 0,1-11-1,5-20 1,6-25-1,8-22 0,9-17 1,6-26-2,6-14 0,3-14 1,7-10-1,1-3 0,-2 8 0,-3 11 0,-6 15 0,-5 26 1,-16 24 0,12 32 0,-22 25 1,-10 27-1,-2 20 2,-10 16-2,1 12 2,-5 0-1,1-4 1,4-13-1,3-13 0,4-15 0,5-15-1,8-24 0,5-20 1,6-28-1,0 0 0,30-35-1,-8-15 1,6-15-1,0-15 1,0-1-1,1 1-1,-8 11 2,-4 19-2,-12 26 2,-5 24 0,-13 46 1,-7 17-1,-8 30 0,-9 17 0,0 8 1,-2 7-1,0-10 0,4-15 0,5-22 0,6-15 1,5-28-1,19-35 1,0 0-1,0 0 0,13-56 1,15-3-2,9-6 0,6-5 3,11-3-2,1 6 0,3 10 0,-8 16 0,-7 19 1,-16 26-2,-16 25 2,-12 21-3,-22 17 2,-10 13 0,-15 9 0,-6 4 1,-5-6-1,-1-5 0,1-21-1,5-9 2,2-13-2,9-13 2,10-12-1,9-10 0,24-4-1,-19-11 2,19 11-2,17-19 2,3 10-2,3 0 1,3-2-1,0-2 0,0 0 1,-2-4-1,-4-1 1,-3-3 0,-6 1 0,-5-1 0,-6 5 0,0 16-1,-17-19 1,0 21 0,-5 7 0,-4 10 1,-6 9-2,1 7 1,-3 6 1,3 0-1,7-6 1,5-4-1,12-12 1,7-19-1,28-8 1,7-16-1,11-13-1,12-7 1,3-6 0,6-6-1,5 2 1,-7-2-1,-2 10 1,-11 7-1,-7 8 2,-12 7-2,-11 9 1,-22 15 0,0 0 0,0 0 0,-33 29 0,5-8 0,-2 1 0,4-3 0,2-6 1,6-10-1,18-3-1,-2-24 0,17-11 1,7-10 0,8-10 0,3-8 1,6-4-1,0 2 1,-2 4 0,-7 7-1,-6 13 0,-7 11 1,-17 30-2,0 0 1,0 0-1,-15 23 2,-8 6-2,1 3 0,-2-1 1,4-5-1,5-7 1,15-19 1,0 0-2,0 0 2,9-35-1,12 5 1,5-3 0,3-8 0,6-4-1,4-3-2,2-6 3,2-3-2,0-6 1,-1-2-1,-1 4 1,-4 1-1,-7 10 1,-6 7 0,-9 12 1,-8 12-1,-7 19 0,0 0 1,-22 4-2,22-4 1,-28 28 0,28-28 0,-22 28 0,22-28-1,0 0 2,0 0-1,17-8 1,-1-8-1,5-7-1,3-3 1,0-1 0,0-3 0,2-4 0,-6 10-1,-1-2 1,-8 10 0,-11 16 0,9-21 0,-9 21 0,0 0 1,-31 17-2,10-4 1,-8 9 0,-1 0 0,-3 6 0,-1-4 0,6-1 0,2-3 0,10-7-1,16-13 1,0 0 0,7-33 0,17-3 0,8-6-1,3-6 0,6-3 0,0 3 2,-2 7-2,-6 6 1,-7 9-2,-9 15 2,-17 11 1,0 0-1,-11 28 1,-12 2-1,-8 3 0,-4 2 0,-3 0 1,3-5-1,7-8 1,10-10-1,18-12 0,-4-23-1,23-5 1,10-9-1,10-3 0,6-3 1,1-4-1,-1 12 0,-8 6 0,-8 12 1,-29 17 0,0 0 0,2 26 1,-29 5-1,-12 12 1,-6 5 0,-5-1-1,0-1 1,2-1 0,9-7 1,3-2-2,12-7 1,4-4-1,9-5 0,3-2 0,6-1 0,2-17 0,-1 26 0,1-26 1,-6 30-1,-1-12 1,-8 5-1,-4 1 1,-5 4-1,-2-1 1,-4 1-1,1-4-1,5-5 0,3-6 1,21-13-1,-22 9 1,22-9 0,0 0 0,6-24 0,-6 24-1,16-30 1,-6 12 0,-3-1 0,0 3-1,-7 16 1,10-26-1,-10 26 1,0 0 2,0 0-2,0 0 0,-21 9-1,21-9 1,-16 22 1,16-22-1,-17 21 0,17-21-1,-17 26 2,17-26-1,-20 31 1,20-31-1,-26 30 0,26-30 1,-26 20-1,26-20 0,-19-9 0,19 9-1,-7-41 2,9 6-2,1-10 1,1-9 0,4-14-1,-3-8 0,-1-8 1,0-10-1,-3-5 0,-2-3-1,-1-2 2,0 2-1,-4 10 1,1 8 0,-3 14 1,1 16-2,-6 19 2,2 16-1,-6 23 1,6 13-1,-2 14-1,7 10 1,5 2-1,4 3 1,8-3 0,0-3-1,10-8 1,-6-6 0,5-9-1,-20-17 1,24 1-1,-24-1 1,13-40 0,-13 3 1,-2-10-1,-3-5 0,-1-7 1,-3-1 0,0 5 1,-1 3-2,1 7 1,0 10-2,1 11 2,8 24-1,0 0 1,0 0-1,-11 48-1,11 0 1,0 10-1,2 7 1,0 2-1,0-2 1,0-12-1,1-10 0,-3-19 2,0-24-1,0 0 0,-1-26 0,-9-11 0,-3-7 1,-2-8-1,-5-4 0,-2 2 0,-2 2 1,0 10-1,-1 6 0,7 10 1,-1 13-2,19 13 1,-22 12 0,18 12 0,6 11 0,6 6-1,3 11 1,4 5 0,3 4-1,-3 2 0,0 2 1,-6-2-1,-3-1 2,-8-1-1,-6-7 0,-3-10 0,-2-9 2,-2-12-2,15-23 0,-25 9 0,25-9 0,-13-37 0,11 9 0,4-5-1,1 3 0,1 4 1,2 6 0,-6 20 0,0 0 0,5 20 0,-7 12 1,-3 7-1,-1 7 0,-1-5 1,-1-2 0,3-17-1,5-22 1,0 0-2,2-33 1,5-12 0,2-18-1,2-8 1,1-12-2,-1-4 2,-2-2-1,0-2 3,-1 2-3,-1 0 0,-1 2 3,-3 3-2,1 6 1,-2 6-1,-2 12 2,-2 10-2,-4 17 1,6 33 0,0 0-1,-20 11 0,13 28-1,1 15 2,0 7-2,5 8 0,1-3 1,3-4 0,1-10-1,0-12 1,1-10 0,1-11 1,-6-19-2,0 0 2,7-19-1,-5-11 1,2-7-1,1-11-1,5-8 2,-3-1-1,4-1 2,-1 7-3,3 6 2,0 13-2,-13 32 1,0 0 1,14 26-2,-15 26 1,-7 23-2,3 14 2,-7 15-1,5 3 1,0-1-1,5-12-1,0-10 2,4-19-1,3-19 1,1-24-1,-6-22 1,22-25-1,-9-16 1,2-15 0,0-13 0,5-7 2,-5-7-2,4-1 1,-5 5 0,-2 10-1,-3 11 1,-4 16 0,-5 20-1,0 22-1,0 0 1,-13 42-1,8 6 0,-1 16 2,3 4-1,1 8-1,4-5 1,3-3-1,4-6 2,3-10-2,-1-12 2,2-16-2,-13-24 0,24-7 2,-15-21-1,-3-14 1,-6-12-1,-2-11 1,-6-8-1,-3 1 0,-4 2 2,-1 5-3,-1 13 0,0 7 1,4 17 0,13 28 0,-20-14 0,20 14-1,-4 40 0,6 5 1,4 11 0,3 10 0,2 12 0,0 8-1,4 4 1,-2 5 0,2-2 1,-2-4 0,-2-9-1,-2-15 1,-1-12 0,-1-27-1,-7-26 0,0 0 1,2-26-2,-6-18 0,-1-19 2,-5-8-2,1-7-1,-2 8 3,0 9-2,0 9 0,1 15 1,10 37 0,-20-6-1,9 41 1,0 17 0,0 13-1,-1 9 3,1 8-1,4-4 0,1-8 0,3-18 0,3-16 0,0-20 1,0-16-1,3-18-2,-1-14 0,-2-9 0,-5-5 0,1-2 0,-7 5 1,1 4-1,-2 11 1,-1 10 1,13 18-2,-28 2 2,18 16-1,-3 8 0,6 4 0,1 3 0,5-1 0,2-1 0,3-7 0,5-3 0,-9-21 1,21 18-2,-21-18 1,20 0-1,-20 0 1,0 0 0,17-20 0,-17 20 0,4-19 0,-4 19 0,0 0 0,0 0 1,0 0-1,3 17 1,-3-17 1,2 34-1,2-18 0,-4 5 0,-2-3 1,2-18-1,-5 30 1,5-30-2,-21 28 0,21-28 0,-33 29 0,14-12-1,2-2 1,1 2-1,16-17 1,0 0 0,0 0 0,0 0 1,0 0-165,29-39 0,-6 15-3,-7-2 1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0:01.476"/>
    </inkml:context>
    <inkml:brush xml:id="br0">
      <inkml:brushProperty name="width" value="0.07" units="cm"/>
      <inkml:brushProperty name="height" value="0.0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797FD95-A91F-4488-A5F4-BDEF4A7B0579}" emma:medium="tactile" emma:mode="ink">
          <msink:context xmlns:msink="http://schemas.microsoft.com/ink/2010/main" type="writingRegion" rotatedBoundingBox="25902,10100 30268,3310 32342,4643 27976,11434"/>
        </emma:interpretation>
      </emma:emma>
    </inkml:annotationXML>
    <inkml:traceGroup>
      <inkml:annotationXML>
        <emma:emma xmlns:emma="http://www.w3.org/2003/04/emma" version="1.0">
          <emma:interpretation id="{43BE429F-3BD8-4BEB-AF99-62DC517517B0}" emma:medium="tactile" emma:mode="ink">
            <msink:context xmlns:msink="http://schemas.microsoft.com/ink/2010/main" type="paragraph" rotatedBoundingBox="25902,10100 30268,3310 32342,4643 27976,11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4F2F32-467A-4F22-9A76-0060AA7D8EC1}" emma:medium="tactile" emma:mode="ink">
              <msink:context xmlns:msink="http://schemas.microsoft.com/ink/2010/main" type="line" rotatedBoundingBox="25902,10100 30268,3310 32342,4643 27976,11434"/>
            </emma:interpretation>
          </emma:emma>
        </inkml:annotationXML>
        <inkml:traceGroup>
          <inkml:annotationXML>
            <emma:emma xmlns:emma="http://www.w3.org/2003/04/emma" version="1.0">
              <emma:interpretation id="{FB0A1CB1-8B4C-4CE4-A61A-08B2F444FD99}" emma:medium="tactile" emma:mode="ink">
                <msink:context xmlns:msink="http://schemas.microsoft.com/ink/2010/main" type="inkWord" rotatedBoundingBox="25902,10100 30268,3310 32342,4643 27976,11434"/>
              </emma:interpretation>
              <emma:one-of disjunction-type="recognition" id="oneOf0">
                <emma:interpretation id="interp0" emma:lang="en-US" emma:confidence="0">
                  <emma:literal>e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°</emma:literal>
                </emma:interpretation>
                <emma:interpretation id="interp3" emma:lang="en-US" emma:confidence="0">
                  <emma:literal>6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604 943 455,'-11'-32'169,"5"1"-2,-7-7-2,9 4-163,-6 0 0,3-1-1,-6 7-1,-5 3 2,-6 8-2,-5 9 1,-5 12-1,-10 11 1,-6 16-1,-9 11 1,0 15-1,0 8 0,6 5 0,5 3 1,10-3 0,17-3-1,15-8 1,18-11-1,16-8 0,16-10 0,9-7 0,10-6-1,6-7 0,3-7-1,-3-3 1,-6-5 0,-10-7 0,-11-1 0,-13-4 0,-12 0 1,-17-1 0,0 18 0,-34-22 1,5 20-1,-1 7 0,1 11 1,6 5-1,10 3-2,18-1 2,16-2-2,16-9 2,16-12-1,18-14 0,12-10 0,11-15 1,3-4 0,-4-7-1,-5 4 1,-10 1-1,-11 8 0,-17 9 1,-12 12 0,-15 13-1,-23 3 1,19 21 1,-19 0-2,-4 3 2,2-1-1,2 0 0,2-6 0,-2-17 1,23 8-2,-4-23 1,5-14 0,5-17 1,5-15-1,1-15 0,-1-12 0,-3-13 0,-5-9-1,-7-6 1,-5-3-1,-11 9 1,-8 9-1,-12 15 0,-8 15-1,-11 24 2,-6 28-1,-8 23 1,-3 20 0,-3 16-1,3 4 1,3 4 0,3-4 0,5-12-1,6-11 2,3-15-1,7-14 0,1-11 0,2-6 0,0-3 0,-6-1 0,-5 6 1,-8 8-1,-7 13 0,-10 14 1,-10 12 0,-7 14-1,1 12 2,3 7 0,13 2 0,15-5 0,21-3-160,23-24-5,31-16-4,14-20-7</inkml:trace>
          <inkml:trace contextRef="#ctx0" brushRef="#br0" timeOffset="1508.1926">1832-1520 462,'-19'12'168,"7"11"-2,-3 17-7,9-15-156,8 3-3,6 5 0,3-3 0,7-3 0,4-8-1,5-6 1,0-7 0,3-6 0,-1-8 0,-2-5 0,-3-4 0,1-2 0,-8 3 0,-1-1-1,-16 17 1,13-23 0,-13 23 0,0 0 0,0 0-2,-10 19 1,10-19 1,0 33 0,0-33 1,27 21-2,2-23 1,11-10 0,9-10 1,10-13-1,2-7 0,4-3 0,-6-3 2,-5 2-1,-14 2 1,-10 12-3,-15 9 2,-15 23 0,0 0-1,0 0-1,0 0-1,-24 17 1,22 2 0,2-19 2,21 27-1,3-23 2,13-6-1,8-11 0,9-12 1,5-10-2,2-8 2,-4-7-2,-4-9 0,-5-4 0,-12-7 1,-13-5-2,-15-3 2,-16 0-1,-13 2 1,-11 7-1,-8 6 1,-8 10 0,-5 13 1,-3 9-2,3 16 0,5 9-1,5 6 0,6 2 0,11 0 0,3-2-2,23 0 2,-17-17 1,19-6-2,5-6 6,5-12-3,-5-7 0,-5-6-3,-6-1 3,-11 0-2,-17 2 0,-10 9 2,-17 8-5,-12 13 4,-5 13-1,0 12 2,-1 8 0,5 11-1,7 1 0,16 3 0,10-2-1,18-8 0,21-15 2,0 0-2,0 0 1,21-38 0,-3 8 0,-7-8 1,-9-2 0,-14 1-1,-12 3 1,-16 8-1,-14 5 0,-12 9 0,-11 11 0,-7 10 0,-3 12-1,-5 12 1,3 11-1,-1 9 1,8 16-1,10 7 1,15 12 0,17 9-1,15 14 2,23 9-2,23 0 1,21-7 0,21-27-163,19-4-3,3-29-4,7-20-4</inkml:trace>
          <inkml:trace contextRef="#ctx0" brushRef="#br0" timeOffset="2783.4565">4173-3843 481,'-14'36'171,"14"-36"-3,0 0-15,21 13-154,2-9 2,11-2-2,5-4 1,4-4-1,3-3-1,0-6 1,-6-2 2,-4-3-2,-7 1 1,-8-2 0,-10 4 1,-11 17-1,2-28 2,-2 28-2,-19-14 0,19 14 1,-19-2-1,19 2 0,0 0 0,0 0-1,34-1 0,-5-9 1,9-5 3,2-6 0,2-6 0,0-3 0,-4-7 0,-4-1 0,-3-4 0,-8-3 1,-6-5-5,-6 2 1,-3-3-1,-4 1 1,-2 3 0,-2 5 0,-2 2 0,-2 13 1,-4 8-1,8 19 0,-17-15 0,17 15 0,0 0 1,-21 5-1,21-5 0,0 0-1,10-26 1,5-1 0,4-7-1,0-10 1,0-4 2,0-3-2,-5-4 1,-11 1 0,-10 3 1,-10 5-1,-14 6 1,-11 9-5,-7 9 0,-9 8 1,-3 7-1,4 7 1,4 5-1,7 1 0,10 0 0,13-2 3,23-4 0,0 0 0,-10-27 0,24 2-2,1-4 2,2-5-1,-3-4 2,-7 0 0,-11-2-1,-13 8 0,-17 3 1,-16 6 1,-11 6 0,-9 7 0,-6 7 0,-3 4-1,5 11 1,5 3-1,7 8 0,8 8 0,3 9-1,1 7-3,2 8 1,5 8 0,-1 8 0,0 7 0,2 4-1,6 0 0,7-2-1,12-2 3,8 0-1,7-1 1,4-3-1,9-7 1,2-14-165,14-7-4,-2-18-5,7-16-5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0:01.476"/>
    </inkml:context>
    <inkml:brush xml:id="br0">
      <inkml:brushProperty name="width" value="0.07" units="cm"/>
      <inkml:brushProperty name="height" value="0.0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797FD95-A91F-4488-A5F4-BDEF4A7B0579}" emma:medium="tactile" emma:mode="ink">
          <msink:context xmlns:msink="http://schemas.microsoft.com/ink/2010/main" type="writingRegion" rotatedBoundingBox="25902,10100 30268,3310 32342,4643 27976,11434"/>
        </emma:interpretation>
      </emma:emma>
    </inkml:annotationXML>
    <inkml:traceGroup>
      <inkml:annotationXML>
        <emma:emma xmlns:emma="http://www.w3.org/2003/04/emma" version="1.0">
          <emma:interpretation id="{43BE429F-3BD8-4BEB-AF99-62DC517517B0}" emma:medium="tactile" emma:mode="ink">
            <msink:context xmlns:msink="http://schemas.microsoft.com/ink/2010/main" type="paragraph" rotatedBoundingBox="25902,10100 30268,3310 32342,4643 27976,11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4F2F32-467A-4F22-9A76-0060AA7D8EC1}" emma:medium="tactile" emma:mode="ink">
              <msink:context xmlns:msink="http://schemas.microsoft.com/ink/2010/main" type="line" rotatedBoundingBox="25902,10100 30268,3310 32342,4643 27976,11434"/>
            </emma:interpretation>
          </emma:emma>
        </inkml:annotationXML>
        <inkml:traceGroup>
          <inkml:annotationXML>
            <emma:emma xmlns:emma="http://www.w3.org/2003/04/emma" version="1.0">
              <emma:interpretation id="{FB0A1CB1-8B4C-4CE4-A61A-08B2F444FD99}" emma:medium="tactile" emma:mode="ink">
                <msink:context xmlns:msink="http://schemas.microsoft.com/ink/2010/main" type="inkWord" rotatedBoundingBox="25902,10100 30268,3310 32342,4643 27976,11434"/>
              </emma:interpretation>
              <emma:one-of disjunction-type="recognition" id="oneOf0">
                <emma:interpretation id="interp0" emma:lang="en-US" emma:confidence="0">
                  <emma:literal>e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°</emma:literal>
                </emma:interpretation>
                <emma:interpretation id="interp3" emma:lang="en-US" emma:confidence="0">
                  <emma:literal>6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604 943 455,'-11'-32'169,"5"1"-2,-7-7-2,9 4-163,-6 0 0,3-1-1,-6 7-1,-5 3 2,-6 8-2,-5 9 1,-5 12-1,-10 11 1,-6 16-1,-9 11 1,0 15-1,0 8 0,6 5 0,5 3 1,10-3 0,17-3-1,15-8 1,18-11-1,16-8 0,16-10 0,9-7 0,10-6-1,6-7 0,3-7-1,-3-3 1,-6-5 0,-10-7 0,-11-1 0,-13-4 0,-12 0 1,-17-1 0,0 18 0,-34-22 1,5 20-1,-1 7 0,1 11 1,6 5-1,10 3-2,18-1 2,16-2-2,16-9 2,16-12-1,18-14 0,12-10 0,11-15 1,3-4 0,-4-7-1,-5 4 1,-10 1-1,-11 8 0,-17 9 1,-12 12 0,-15 13-1,-23 3 1,19 21 1,-19 0-2,-4 3 2,2-1-1,2 0 0,2-6 0,-2-17 1,23 8-2,-4-23 1,5-14 0,5-17 1,5-15-1,1-15 0,-1-12 0,-3-13 0,-5-9-1,-7-6 1,-5-3-1,-11 9 1,-8 9-1,-12 15 0,-8 15-1,-11 24 2,-6 28-1,-8 23 1,-3 20 0,-3 16-1,3 4 1,3 4 0,3-4 0,5-12-1,6-11 2,3-15-1,7-14 0,1-11 0,2-6 0,0-3 0,-6-1 0,-5 6 1,-8 8-1,-7 13 0,-10 14 1,-10 12 0,-7 14-1,1 12 2,3 7 0,13 2 0,15-5 0,21-3-160,23-24-5,31-16-4,14-20-7</inkml:trace>
          <inkml:trace contextRef="#ctx0" brushRef="#br0" timeOffset="1508.1926">1832-1520 462,'-19'12'168,"7"11"-2,-3 17-7,9-15-156,8 3-3,6 5 0,3-3 0,7-3 0,4-8-1,5-6 1,0-7 0,3-6 0,-1-8 0,-2-5 0,-3-4 0,1-2 0,-8 3 0,-1-1-1,-16 17 1,13-23 0,-13 23 0,0 0 0,0 0-2,-10 19 1,10-19 1,0 33 0,0-33 1,27 21-2,2-23 1,11-10 0,9-10 1,10-13-1,2-7 0,4-3 0,-6-3 2,-5 2-1,-14 2 1,-10 12-3,-15 9 2,-15 23 0,0 0-1,0 0-1,0 0-1,-24 17 1,22 2 0,2-19 2,21 27-1,3-23 2,13-6-1,8-11 0,9-12 1,5-10-2,2-8 2,-4-7-2,-4-9 0,-5-4 0,-12-7 1,-13-5-2,-15-3 2,-16 0-1,-13 2 1,-11 7-1,-8 6 1,-8 10 0,-5 13 1,-3 9-2,3 16 0,5 9-1,5 6 0,6 2 0,11 0 0,3-2-2,23 0 2,-17-17 1,19-6-2,5-6 6,5-12-3,-5-7 0,-5-6-3,-6-1 3,-11 0-2,-17 2 0,-10 9 2,-17 8-5,-12 13 4,-5 13-1,0 12 2,-1 8 0,5 11-1,7 1 0,16 3 0,10-2-1,18-8 0,21-15 2,0 0-2,0 0 1,21-38 0,-3 8 0,-7-8 1,-9-2 0,-14 1-1,-12 3 1,-16 8-1,-14 5 0,-12 9 0,-11 11 0,-7 10 0,-3 12-1,-5 12 1,3 11-1,-1 9 1,8 16-1,10 7 1,15 12 0,17 9-1,15 14 2,23 9-2,23 0 1,21-7 0,21-27-163,19-4-3,3-29-4,7-20-4</inkml:trace>
          <inkml:trace contextRef="#ctx0" brushRef="#br0" timeOffset="2783.4565">4173-3843 481,'-14'36'171,"14"-36"-3,0 0-15,21 13-154,2-9 2,11-2-2,5-4 1,4-4-1,3-3-1,0-6 1,-6-2 2,-4-3-2,-7 1 1,-8-2 0,-10 4 1,-11 17-1,2-28 2,-2 28-2,-19-14 0,19 14 1,-19-2-1,19 2 0,0 0 0,0 0-1,34-1 0,-5-9 1,9-5 3,2-6 0,2-6 0,0-3 0,-4-7 0,-4-1 0,-3-4 0,-8-3 1,-6-5-5,-6 2 1,-3-3-1,-4 1 1,-2 3 0,-2 5 0,-2 2 0,-2 13 1,-4 8-1,8 19 0,-17-15 0,17 15 0,0 0 1,-21 5-1,21-5 0,0 0-1,10-26 1,5-1 0,4-7-1,0-10 1,0-4 2,0-3-2,-5-4 1,-11 1 0,-10 3 1,-10 5-1,-14 6 1,-11 9-5,-7 9 0,-9 8 1,-3 7-1,4 7 1,4 5-1,7 1 0,10 0 0,13-2 3,23-4 0,0 0 0,-10-27 0,24 2-2,1-4 2,2-5-1,-3-4 2,-7 0 0,-11-2-1,-13 8 0,-17 3 1,-16 6 1,-11 6 0,-9 7 0,-6 7 0,-3 4-1,5 11 1,5 3-1,7 8 0,8 8 0,3 9-1,1 7-3,2 8 1,5 8 0,-1 8 0,0 7 0,2 4-1,6 0 0,7-2-1,12-2 3,8 0-1,7-1 1,4-3-1,9-7 1,2-14-165,14-7-4,-2-18-5,7-16-5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0:01.476"/>
    </inkml:context>
    <inkml:brush xml:id="br0">
      <inkml:brushProperty name="width" value="0.07" units="cm"/>
      <inkml:brushProperty name="height" value="0.07" units="cm"/>
      <inkml:brushProperty name="color" value="#808080"/>
      <inkml:brushProperty name="fitToCurve" value="1"/>
    </inkml:brush>
  </inkml:definitions>
  <inkml:traceGroup>
    <inkml:annotationXML>
      <emma:emma xmlns:emma="http://www.w3.org/2003/04/emma" version="1.0">
        <emma:interpretation id="{3797FD95-A91F-4488-A5F4-BDEF4A7B0579}" emma:medium="tactile" emma:mode="ink">
          <msink:context xmlns:msink="http://schemas.microsoft.com/ink/2010/main" type="writingRegion" rotatedBoundingBox="25902,10100 30268,3310 32342,4643 27976,11434"/>
        </emma:interpretation>
      </emma:emma>
    </inkml:annotationXML>
    <inkml:traceGroup>
      <inkml:annotationXML>
        <emma:emma xmlns:emma="http://www.w3.org/2003/04/emma" version="1.0">
          <emma:interpretation id="{43BE429F-3BD8-4BEB-AF99-62DC517517B0}" emma:medium="tactile" emma:mode="ink">
            <msink:context xmlns:msink="http://schemas.microsoft.com/ink/2010/main" type="paragraph" rotatedBoundingBox="25902,10100 30268,3310 32342,4643 27976,11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4F2F32-467A-4F22-9A76-0060AA7D8EC1}" emma:medium="tactile" emma:mode="ink">
              <msink:context xmlns:msink="http://schemas.microsoft.com/ink/2010/main" type="line" rotatedBoundingBox="25902,10100 30268,3310 32342,4643 27976,11434"/>
            </emma:interpretation>
          </emma:emma>
        </inkml:annotationXML>
        <inkml:traceGroup>
          <inkml:annotationXML>
            <emma:emma xmlns:emma="http://www.w3.org/2003/04/emma" version="1.0">
              <emma:interpretation id="{FB0A1CB1-8B4C-4CE4-A61A-08B2F444FD99}" emma:medium="tactile" emma:mode="ink">
                <msink:context xmlns:msink="http://schemas.microsoft.com/ink/2010/main" type="inkWord" rotatedBoundingBox="25902,10100 30268,3310 32342,4643 27976,11434"/>
              </emma:interpretation>
              <emma:one-of disjunction-type="recognition" id="oneOf0">
                <emma:interpretation id="interp0" emma:lang="en-US" emma:confidence="0">
                  <emma:literal>e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°</emma:literal>
                </emma:interpretation>
                <emma:interpretation id="interp3" emma:lang="en-US" emma:confidence="0">
                  <emma:literal>6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604 943 455,'-11'-32'169,"5"1"-2,-7-7-2,9 4-163,-6 0 0,3-1-1,-6 7-1,-5 3 2,-6 8-2,-5 9 1,-5 12-1,-10 11 1,-6 16-1,-9 11 1,0 15-1,0 8 0,6 5 0,5 3 1,10-3 0,17-3-1,15-8 1,18-11-1,16-8 0,16-10 0,9-7 0,10-6-1,6-7 0,3-7-1,-3-3 1,-6-5 0,-10-7 0,-11-1 0,-13-4 0,-12 0 1,-17-1 0,0 18 0,-34-22 1,5 20-1,-1 7 0,1 11 1,6 5-1,10 3-2,18-1 2,16-2-2,16-9 2,16-12-1,18-14 0,12-10 0,11-15 1,3-4 0,-4-7-1,-5 4 1,-10 1-1,-11 8 0,-17 9 1,-12 12 0,-15 13-1,-23 3 1,19 21 1,-19 0-2,-4 3 2,2-1-1,2 0 0,2-6 0,-2-17 1,23 8-2,-4-23 1,5-14 0,5-17 1,5-15-1,1-15 0,-1-12 0,-3-13 0,-5-9-1,-7-6 1,-5-3-1,-11 9 1,-8 9-1,-12 15 0,-8 15-1,-11 24 2,-6 28-1,-8 23 1,-3 20 0,-3 16-1,3 4 1,3 4 0,3-4 0,5-12-1,6-11 2,3-15-1,7-14 0,1-11 0,2-6 0,0-3 0,-6-1 0,-5 6 1,-8 8-1,-7 13 0,-10 14 1,-10 12 0,-7 14-1,1 12 2,3 7 0,13 2 0,15-5 0,21-3-160,23-24-5,31-16-4,14-20-7</inkml:trace>
          <inkml:trace contextRef="#ctx0" brushRef="#br0" timeOffset="1508.1926">1832-1520 462,'-19'12'168,"7"11"-2,-3 17-7,9-15-156,8 3-3,6 5 0,3-3 0,7-3 0,4-8-1,5-6 1,0-7 0,3-6 0,-1-8 0,-2-5 0,-3-4 0,1-2 0,-8 3 0,-1-1-1,-16 17 1,13-23 0,-13 23 0,0 0 0,0 0-2,-10 19 1,10-19 1,0 33 0,0-33 1,27 21-2,2-23 1,11-10 0,9-10 1,10-13-1,2-7 0,4-3 0,-6-3 2,-5 2-1,-14 2 1,-10 12-3,-15 9 2,-15 23 0,0 0-1,0 0-1,0 0-1,-24 17 1,22 2 0,2-19 2,21 27-1,3-23 2,13-6-1,8-11 0,9-12 1,5-10-2,2-8 2,-4-7-2,-4-9 0,-5-4 0,-12-7 1,-13-5-2,-15-3 2,-16 0-1,-13 2 1,-11 7-1,-8 6 1,-8 10 0,-5 13 1,-3 9-2,3 16 0,5 9-1,5 6 0,6 2 0,11 0 0,3-2-2,23 0 2,-17-17 1,19-6-2,5-6 6,5-12-3,-5-7 0,-5-6-3,-6-1 3,-11 0-2,-17 2 0,-10 9 2,-17 8-5,-12 13 4,-5 13-1,0 12 2,-1 8 0,5 11-1,7 1 0,16 3 0,10-2-1,18-8 0,21-15 2,0 0-2,0 0 1,21-38 0,-3 8 0,-7-8 1,-9-2 0,-14 1-1,-12 3 1,-16 8-1,-14 5 0,-12 9 0,-11 11 0,-7 10 0,-3 12-1,-5 12 1,3 11-1,-1 9 1,8 16-1,10 7 1,15 12 0,17 9-1,15 14 2,23 9-2,23 0 1,21-7 0,21-27-163,19-4-3,3-29-4,7-20-4</inkml:trace>
          <inkml:trace contextRef="#ctx0" brushRef="#br0" timeOffset="2783.4565">4173-3843 481,'-14'36'171,"14"-36"-3,0 0-15,21 13-154,2-9 2,11-2-2,5-4 1,4-4-1,3-3-1,0-6 1,-6-2 2,-4-3-2,-7 1 1,-8-2 0,-10 4 1,-11 17-1,2-28 2,-2 28-2,-19-14 0,19 14 1,-19-2-1,19 2 0,0 0 0,0 0-1,34-1 0,-5-9 1,9-5 3,2-6 0,2-6 0,0-3 0,-4-7 0,-4-1 0,-3-4 0,-8-3 1,-6-5-5,-6 2 1,-3-3-1,-4 1 1,-2 3 0,-2 5 0,-2 2 0,-2 13 1,-4 8-1,8 19 0,-17-15 0,17 15 0,0 0 1,-21 5-1,21-5 0,0 0-1,10-26 1,5-1 0,4-7-1,0-10 1,0-4 2,0-3-2,-5-4 1,-11 1 0,-10 3 1,-10 5-1,-14 6 1,-11 9-5,-7 9 0,-9 8 1,-3 7-1,4 7 1,4 5-1,7 1 0,10 0 0,13-2 3,23-4 0,0 0 0,-10-27 0,24 2-2,1-4 2,2-5-1,-3-4 2,-7 0 0,-11-2-1,-13 8 0,-17 3 1,-16 6 1,-11 6 0,-9 7 0,-6 7 0,-3 4-1,5 11 1,5 3-1,7 8 0,8 8 0,3 9-1,1 7-3,2 8 1,5 8 0,-1 8 0,0 7 0,2 4-1,6 0 0,7-2-1,12-2 3,8 0-1,7-1 1,4-3-1,9-7 1,2-14-165,14-7-4,-2-18-5,7-16-5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3:11.995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29468778-1EC2-4580-80CA-29C21CA3B15D}" emma:medium="tactile" emma:mode="ink">
          <msink:context xmlns:msink="http://schemas.microsoft.com/ink/2010/main" type="writingRegion" rotatedBoundingBox="22204,11650 23295,11580 23321,11986 22230,12056"/>
        </emma:interpretation>
      </emma:emma>
    </inkml:annotationXML>
    <inkml:traceGroup>
      <inkml:annotationXML>
        <emma:emma xmlns:emma="http://www.w3.org/2003/04/emma" version="1.0">
          <emma:interpretation id="{253943C5-79E1-4FF3-8E37-15B35ABCF97F}" emma:medium="tactile" emma:mode="ink">
            <msink:context xmlns:msink="http://schemas.microsoft.com/ink/2010/main" type="paragraph" rotatedBoundingBox="22204,11650 23295,11580 23321,11986 22230,120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2E7208-AA91-456D-B405-3907FC311680}" emma:medium="tactile" emma:mode="ink">
              <msink:context xmlns:msink="http://schemas.microsoft.com/ink/2010/main" type="line" rotatedBoundingBox="22204,11650 23295,11580 23321,11986 22230,12056"/>
            </emma:interpretation>
          </emma:emma>
        </inkml:annotationXML>
        <inkml:traceGroup>
          <inkml:annotationXML>
            <emma:emma xmlns:emma="http://www.w3.org/2003/04/emma" version="1.0">
              <emma:interpretation id="{94039A6D-B108-4D5A-AE4F-03054E0AA978}" emma:medium="tactile" emma:mode="ink">
                <msink:context xmlns:msink="http://schemas.microsoft.com/ink/2010/main" type="inkWord" rotatedBoundingBox="22204,11650 23295,11580 23321,11986 22230,12056"/>
              </emma:interpretation>
              <emma:one-of disjunction-type="recognition" id="oneOf0">
                <emma:interpretation id="interp0" emma:lang="en-US" emma:confidence="0">
                  <emma:literal>*the</emma:literal>
                </emma:interpretation>
                <emma:interpretation id="interp1" emma:lang="en-US" emma:confidence="0">
                  <emma:literal>*The</emma:literal>
                </emma:interpretation>
                <emma:interpretation id="interp2" emma:lang="en-US" emma:confidence="0">
                  <emma:literal>*Oh</emma:literal>
                </emma:interpretation>
                <emma:interpretation id="interp3" emma:lang="en-US" emma:confidence="0">
                  <emma:literal>*Uh</emma:literal>
                </emma:interpretation>
                <emma:interpretation id="interp4" emma:lang="en-US" emma:confidence="0">
                  <emma:literal>*thr</emma:literal>
                </emma:interpretation>
              </emma:one-of>
            </emma:emma>
          </inkml:annotationXML>
          <inkml:trace contextRef="#ctx0" brushRef="#br0">178 182 479,'0'0'165,"-26"-11"-4,26 11-1,0 0-158,-18 2 1,18-2-2,7 17 2,-7-17-2,37 31-1,-7-9-2,11 1 2,7 1-1,8 0 0,3-2 0,0-3-1,-5-3 3,-6-4-2,-7-9 0,-13-5 1,-28 2-1,11-20 0,-27 1 2,-14 1 0,-11-4-1,-7-1 1,-8 3 0,-3 1 0,1 6 0,4 4 0,6 5-2,9-1 1,11 5 1,28 0-1,-16 5 0,16-5 0,31 10 1,3-5-1,12-1 1,8 2 0,7-6-2,0 0 1,2-6 0,-3-3-1,-3-4 1,-8-4-1,-9 0 0,-8 1 0,-10 1 1,-22 15 0,17-11 0,-17 11 0,-22 14 0,-4 5 1,-2 1-2,-2 3 0,2-5 1,6-1 0,22-17 0,-19 9 0,19-9 0,34-26-1,-1 4 2,10-6 0,3 0 0,10-1-2,-6 5 1,-5 3-1,-10 8 1,-13 8-1,-22 5 1,0 0 1,-33 29-1,-14-5 0,-8 2 1,-5 0 0,1-2-1,7-5 1,11-6-1,17-7 1,24-6-1,0 0 0,50-38 0,8 9-1,8-6 1,9 1 0,-1 1-1,-6 5 0,-14 8 1,-17 10 0,-37 10-1,0 0 1,-31 37 0,-19-5 0,-19 5-1,-13 2 2,-5 0-2,-2-4 0,4-5 0,13-10 1,12-9 0,16-11 0,20-11 1,22-9-1,20-12 1,17-5-1,10-4 1,3 1-1,-3 2 0,-12 9-1,-18 7 1,-15 22-1,-37-15 1,-17 24 0,-16 8 1,-12 3-1,-3 4 1,1 0 0,8-3-1,11-6 1,17-8 0,18-7-1,30 0-1,-2-24 1,25 3 0,16-3-1,7 0 1,4 4-1,-2 7 1,-7 7 0,-6 10 0,-12 11 0,-14 9 1,-15 7-1,-10 7-1,-5 2 2,1-4-2,1-5 1,4-5 0,10-5-1,5-21 0,24 14 2,6-17 1,9-7-2,3-1 1,3 2 0,-6 0 0,-6 7 0,-9 2-1,-24 0-1,17 18 0,-17-18-1,-20 32 1,20-32 0,-26 31-1,26-31 1,-17 26 1,17-26-1,0 0 1,31 12 0,8-12-157,-20-10-2,1-1-7,-7-7-2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4-12T04:43:30.674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605FD5-508C-4313-AEAF-332EE53B9DE1}" emma:medium="tactile" emma:mode="ink">
          <msink:context xmlns:msink="http://schemas.microsoft.com/ink/2010/main" type="inkDrawing" rotatedBoundingBox="21834,11332 22761,8780 24061,9253 23134,11805" shapeName="None"/>
        </emma:interpretation>
      </emma:emma>
    </inkml:annotationXML>
    <inkml:trace contextRef="#ctx0" brushRef="#br0">271 2434 469,'0'0'169,"0"0"0,0 0-4,1 18-163,-1-18-2,0 0 1,0 0 0,0 0-1,0 0-1,17 2 1,-17-2 0,0 0 0,4-20 0,-4 20 0,0 0 0,0 0 0,-9-19-1,9 19 1,0 0 0,0 0 0,-23-18 0,23 18 0,-16-17 1,16 17-2,-21-28 1,10 11 0,0 1 0,0-3 0,0-1 0,0 1 0,-2 1 0,0 1 0,1-2-1,-1 3 1,13 16 0,-24-34 0,15 18 0,-2-5-1,2 1 1,-1-4 1,1 0-1,4-1-1,-3-1 2,3 2-1,1-4 0,0 4 0,0 0 0,1 4 0,-1-1 0,2 1 0,-2 1 0,3 1 1,-1-1-2,2 1 1,2-1-1,-2-1 2,1-1-1,1-1 0,2 2 0,-2-2-1,2-1 2,-1 5-2,1-3 1,0 5-1,-1-1 1,-3 17 0,8-30 0,-8 30-1,5-31 1,-5 31 1,6-32-1,-2 15 0,-1 1 0,3-3 0,1-1 0,3 1 1,-3 1-1,4-1-1,-1 1 2,1-1-2,-2 2 1,0-1-1,0-1 1,-1 3 0,-1-3 0,1 2-1,-1-1 1,2-1 0,-1 3 0,1-1 0,0 0 0,3 0 0,-1-1 0,2 1 0,-2 0 1,-11 17-1,20-31-1,-20 31 2,19-28-1,-19 28 0,16-24 0,-16 24 0,15-20-1,-15 20 1,19-19 0,-19 19-1,17-20 1,-17 20 0,18-23 0,-18 23 0,24-20 0,-24 20 0,22-17 0,-22 17 0,25-9 0,-25 9 0,26 0 0,-26 0-1,22 9 2,-22-9-1,24 11 1,-24-11-2,22 13 2,-22-13-1,24 15-1,-24-15 2,24 13-2,-24-13 2,21 19-1,-21-19 0,18 18-1,-18-18 1,17 19 1,-17-19-2,0 0 1,19 22-1,-19-22 1,0 0 0,16 19 0,-16-19 0,0 0 1,13 16-1,-13-16 0,0 0 1,0 0-1,11 19 0,-11-19 1,0 0-2,0 0 1,0 0-1,0 0 1,17 0 0,-17 0 0,0 0-1,0 0 1,0 0 0,0 0-1,19-20 1,-19 20 1,5-21-1,-5 21 1,6-30-1,-1 8 0,-1 2 0,0-6 1,-1 2-2,1 0 1,0 1-1,-2-1-1,1 2 2,1 3-1,0-3 1,0 2 0,-1-3-1,3-1 1,-1 0 1,3-4-1,-3 2 0,3-1-1,-1-1 1,1 2 1,1 0-1,-2 0 0,3 0-1,-3 2 1,1 0-1,1 0 2,-2-1-2,1 3 1,-1 2 0,0-3 0,3 3 1,-1-2-1,4 1 0,-4-1 0,4 0 0,0 0 1,2-4-1,-2 5 0,0 3-1,2 1 1,-15 17 0,20-24 0,-20 24 0,0 0-1,19-17 0,-19 17 1,0 0 0,0 0 1,17 6-2,-17-6 1,3 16 0,-3-16 0,0 26 0,0-9 1,2 0-1,0 1-1,0-1 0,3 0 1,1-1 0,-6-16 0,13 28 0,-13-28-1,13 30 1,-13-30 0,11 26 0,-11-26 0,7 28 1,-7-28-1,6 29 0,-6-29 0,4 30 0,-4-30-1,5 30 1,-5-30 0,10 29-1,-10-29 1,11 30 0,-11-30-1,11 26 2,-11-26-1,11 26-1,-11-26 2,7 24-1,-7-24 0,10 26 0,-7-9 1,-3-17-2,8 31 1,-4-14 1,-1 0-2,-1 0 2,-2-17-2,8 29 2,-8-29 0,7 26-1,-7-26 1,7 22-1,-7-22 0,8 21 0,-8-21 1,5 20-1,-5-20 0,4 19 1,-4-19-1,2 24 1,-2-24-1,2 24 1,-2-24 0,2 24-1,-2-24 0,1 26-1,-1-26 2,4 19-1,-4-19-1,2 16 1,-2-16 0,0 0 0,0 0 1,4 19-1,-4-19 0,0 0 0,0 0 1,0 0-2,13 18 1,-13-18 0,0 0 0,0 0 0,0 0 0,0 0 0,0 0-1,0 0 2,0 0-3,18 0 2,-18 0 0,0 0 1,0 0-1,17-20 0,-17 20 0,0 0 0,19-22 1,-19 22-1,0 0 0,0 0-1,14-19 1,-14 19 0,0 0 0,0 0 0,17-18-1,-17 18 1,17-23-1,-17 23 1,26-26-1,-26 26 1,26-24-2,-10 11 2,-16 13 0,21-11 0,-21 11 0,16-2 0,-16 2 0,0 0 0,17 0 0,-17 0 1,0 0-1,0 0-1,19 12 1,-19-12 1,0 0-2,16 12 2,-16-12-2,0 0 1,12 19 0,-12-19 1,3 22 0,-3-22-1,2 26 0,-2-26 0,2 32 1,-2-32-2,-2 31 2,2-31-1,-5 28-1,5-28 1,-13 26 0,13-26 0,-19 24 1,19-24-1,-22 26-1,22-26 1,-26 26 0,26-26 1,-26 30-2,26-30 2,-21 31-1,12-12 0,5-2 0,-3 1 0,5 1 0,-3 1 0,3 1 1,-4-1-1,1-1-1,1 3 2,-4-2-1,3 2 1,-3 1-1,3-3 0,-2 1 0,1 1 0,0 0 0,-1-2 0,3 3 1,-1-3-1,1 6 1,0-2 0,1 4-1,-1-2 1,0 0-1,0 2 0,1-2 1,-1-2 0,0-2-1,2 0-1,1-1 1,-1-3-1,2-1 1,0 0-2,0-17 1,-2 29 0,2-12 1,-2 0-1,0 1 2,0 1-1,-1 1 0,1 3 0,0-1 1,-2-5-1,2 1 1,2-18-1,-5 28 0,5-28 1,-6 22-1,6-22 1,0 0-1,-15 21 0,15-21-1,-13 16 2,13-16-2,-13 19 0,13-19 1,-14 22-1,14-22 0,-13 26 1,13-26 0,-13 22 1,13-22 0,-13 24-1,13-24 0,-12 23 1,12-23-1,-11 18 0,11-18 0,-11 17 0,11-17-1,0 0 2,-13 20-1,13-20 0,0 0 0,-16 23 1,16-23-1,-13 18 0,13-18 0,-15 19 0,15-19 0,0 0-1,-24 16 2,24-16-2,-21 8 1,21-8 0,-26 5 0,26-5 1,-28 12-1,12-7 0,-1 3 0,0-1 1,1 0-2,-1 1 1,17-8 0,-30 13 0,30-13-1,-26 5 1,26-5 0,-26 8 1,26-8-1,-28 11 0,28-11 0,-27 15 1,27-15-1,-30 16 0,30-16 1,-32 13-2,16-7 1,-1-4 1,-3 2-1,-1-1 0,-3 1-2,0 2 2,-4 3 0,2 0 0,-4 4 1,3 2-1,3 0 0,-1 1 0,7-1 2,1-2-2,17-13 0,-20 15 1,20-15-1,0 0 1,0 0-165,-15-20-4,15 20-1,0-34-5</inkml:trace>
  </inkml:traceGroup>
</inkml:ink>
</file>

<file path=ppt/media/hdphoto1.wdp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73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74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9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25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98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049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35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950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852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941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1C90A-5EC9-4157-B9EB-F365419787B9}" type="datetimeFigureOut">
              <a:rPr lang="en-US" smtClean="0"/>
              <a:t>4/24/13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DBAEBE-9E35-400A-B49D-6C4F881D3C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08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Keep Calm Medium"/>
              </a:defRPr>
            </a:lvl1pPr>
          </a:lstStyle>
          <a:p>
            <a:fld id="{08B1C90A-5EC9-4157-B9EB-F365419787B9}" type="datetimeFigureOut">
              <a:rPr lang="en-US" smtClean="0"/>
              <a:pPr/>
              <a:t>4/24/13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Keep Calm Medium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Keep Calm Medium"/>
              </a:defRPr>
            </a:lvl1pPr>
          </a:lstStyle>
          <a:p>
            <a:fld id="{37DBAEBE-9E35-400A-B49D-6C4F881D3CE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42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eep Calm Ligh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eep Calm Medium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Keep Calm Medium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Keep Calm Medium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eep Calm Medium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Keep Calm Medium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om-lang.org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customXml" Target="../ink/ink1.xml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4" Type="http://schemas.openxmlformats.org/officeDocument/2006/relationships/image" Target="../media/image8.emf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customXml" Target="../ink/ink5.xml"/><Relationship Id="rId18" Type="http://schemas.openxmlformats.org/officeDocument/2006/relationships/image" Target="../media/image17.png"/><Relationship Id="rId19" Type="http://schemas.openxmlformats.org/officeDocument/2006/relationships/customXml" Target="../ink/ink6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customXml" Target="../ink/ink2.xml"/><Relationship Id="rId6" Type="http://schemas.openxmlformats.org/officeDocument/2006/relationships/image" Target="../media/image5.emf"/><Relationship Id="rId7" Type="http://schemas.openxmlformats.org/officeDocument/2006/relationships/customXml" Target="../ink/ink3.xml"/><Relationship Id="rId8" Type="http://schemas.openxmlformats.org/officeDocument/2006/relationships/image" Target="../media/image6.emf"/><Relationship Id="rId9" Type="http://schemas.openxmlformats.org/officeDocument/2006/relationships/customXml" Target="../ink/ink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customXml" Target="../ink/ink7.xml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customXml" Target="../ink/ink8.xml"/><Relationship Id="rId6" Type="http://schemas.openxmlformats.org/officeDocument/2006/relationships/image" Target="../media/image5.emf"/><Relationship Id="rId7" Type="http://schemas.openxmlformats.org/officeDocument/2006/relationships/customXml" Target="../ink/ink9.xml"/><Relationship Id="rId8" Type="http://schemas.openxmlformats.org/officeDocument/2006/relationships/image" Target="../media/image6.emf"/><Relationship Id="rId9" Type="http://schemas.openxmlformats.org/officeDocument/2006/relationships/customXml" Target="../ink/ink10.xml"/><Relationship Id="rId14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oom.cs.berkeley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bloom-lang.org" TargetMode="External"/><Relationship Id="rId4" Type="http://schemas.openxmlformats.org/officeDocument/2006/relationships/hyperlink" Target="https://github.com/programthecloud/ptcrepo/tree/gh-pages/demo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oom.cs.berkeley.edu" TargetMode="External"/></Relationships>
</file>

<file path=ppt/slides/_rels/slide2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7.png"/><Relationship Id="rId12" Type="http://schemas.openxmlformats.org/officeDocument/2006/relationships/image" Target="../media/image28.png"/><Relationship Id="rId13" Type="http://schemas.openxmlformats.org/officeDocument/2006/relationships/image" Target="../media/image29.png"/><Relationship Id="rId14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image" Target="../media/image25.png"/><Relationship Id="rId10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om-lang.or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om-lang.org" TargetMode="Externa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om-lang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cap="small" dirty="0" smtClean="0">
                <a:latin typeface="+mn-lt"/>
                <a:cs typeface="Keep Calm Medium"/>
              </a:rPr>
              <a:t>Bloom</a:t>
            </a:r>
            <a:br>
              <a:rPr lang="en-US" sz="4000" cap="small" dirty="0" smtClean="0">
                <a:latin typeface="+mn-lt"/>
                <a:cs typeface="Keep Calm Medium"/>
              </a:rPr>
            </a:br>
            <a:r>
              <a:rPr lang="en-US" sz="4000" cap="small" dirty="0" smtClean="0">
                <a:latin typeface="+mn-lt"/>
                <a:cs typeface="Keep Calm Medium"/>
              </a:rPr>
              <a:t>CALM</a:t>
            </a:r>
            <a:br>
              <a:rPr lang="en-US" sz="4000" cap="small" dirty="0" smtClean="0">
                <a:latin typeface="+mn-lt"/>
                <a:cs typeface="Keep Calm Medium"/>
              </a:rPr>
            </a:br>
            <a:r>
              <a:rPr lang="en-US" sz="4000" cap="small" dirty="0" smtClean="0">
                <a:latin typeface="+mn-lt"/>
                <a:cs typeface="Keep Calm Medium"/>
              </a:rPr>
              <a:t>Programming the Cloud</a:t>
            </a:r>
            <a:endParaRPr lang="en-US" sz="4000" cap="small" dirty="0">
              <a:latin typeface="+mn-lt"/>
              <a:cs typeface="Keep Calm Medium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>
              <a:latin typeface="+mn-lt"/>
            </a:endParaRPr>
          </a:p>
          <a:p>
            <a:endParaRPr lang="en-US" dirty="0">
              <a:latin typeface="+mn-lt"/>
            </a:endParaRPr>
          </a:p>
          <a:p>
            <a:r>
              <a:rPr lang="en-US" dirty="0" smtClean="0">
                <a:latin typeface="+mn-lt"/>
              </a:rPr>
              <a:t>Joe Hellerstein</a:t>
            </a:r>
          </a:p>
          <a:p>
            <a:r>
              <a:rPr lang="en-US" dirty="0" smtClean="0">
                <a:latin typeface="+mn-lt"/>
              </a:rPr>
              <a:t>Peter Alvaro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04394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4"/>
                </a:solidFill>
                <a:latin typeface="Courier"/>
                <a:cs typeface="Geneva"/>
              </a:rPr>
              <a:t>&lt;~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ourier"/>
                <a:cs typeface="Geneva"/>
              </a:rPr>
              <a:t>bloom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ourier"/>
              <a:cs typeface="Genev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n-lt"/>
              </a:rPr>
              <a:t>A disorderly distributed language</a:t>
            </a: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as above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[Hellerstein, et al.  CIDR11]</a:t>
            </a:r>
            <a:endParaRPr lang="en-US" dirty="0" smtClean="0">
              <a:latin typeface="Calibri"/>
              <a:cs typeface="Calibri"/>
              <a:hlinkClick r:id="rId2"/>
            </a:endParaRPr>
          </a:p>
          <a:p>
            <a:pPr lvl="1"/>
            <a:r>
              <a:rPr lang="en-US" dirty="0" smtClean="0">
                <a:latin typeface="Calibri"/>
                <a:cs typeface="Calibri"/>
                <a:hlinkClick r:id="rId2"/>
              </a:rPr>
              <a:t>http://bloom-lang.org</a:t>
            </a:r>
            <a:endParaRPr lang="en-US" dirty="0" smtClean="0">
              <a:latin typeface="Calibri"/>
              <a:cs typeface="Calibri"/>
            </a:endParaRPr>
          </a:p>
          <a:p>
            <a:pPr lvl="1"/>
            <a:r>
              <a:rPr lang="en-US" dirty="0" smtClean="0">
                <a:latin typeface="Calibri"/>
                <a:cs typeface="Calibri"/>
              </a:rPr>
              <a:t>Ruby prototype: Bud</a:t>
            </a:r>
          </a:p>
          <a:p>
            <a:pPr lvl="1"/>
            <a:endParaRPr lang="en-US" dirty="0" smtClean="0"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Theoretical </a:t>
            </a:r>
            <a:r>
              <a:rPr lang="en-US" dirty="0">
                <a:latin typeface="Calibri"/>
                <a:cs typeface="Calibri"/>
              </a:rPr>
              <a:t>grounding: </a:t>
            </a:r>
            <a:r>
              <a:rPr lang="en-US" dirty="0" err="1">
                <a:latin typeface="Calibri"/>
                <a:cs typeface="Calibri"/>
              </a:rPr>
              <a:t>Dedalus</a:t>
            </a:r>
            <a:endParaRPr lang="en-US" dirty="0">
              <a:latin typeface="Calibri"/>
              <a:cs typeface="Calibri"/>
            </a:endParaRPr>
          </a:p>
          <a:p>
            <a:pPr lvl="1"/>
            <a:r>
              <a:rPr lang="en-US" dirty="0">
                <a:latin typeface="Calibri"/>
                <a:cs typeface="Calibri"/>
              </a:rPr>
              <a:t>A logic </a:t>
            </a:r>
            <a:r>
              <a:rPr lang="en-US" dirty="0" smtClean="0">
                <a:latin typeface="Calibri"/>
                <a:cs typeface="Calibri"/>
              </a:rPr>
              <a:t>for data, space </a:t>
            </a:r>
            <a:r>
              <a:rPr lang="en-US" dirty="0">
                <a:latin typeface="Calibri"/>
                <a:cs typeface="Calibri"/>
              </a:rPr>
              <a:t>and time </a:t>
            </a:r>
            <a:endParaRPr lang="en-US" dirty="0" smtClean="0">
              <a:latin typeface="Calibri"/>
              <a:cs typeface="Calibri"/>
            </a:endParaRPr>
          </a:p>
          <a:p>
            <a:pPr lvl="1"/>
            <a:r>
              <a:rPr lang="en-US" dirty="0" smtClean="0">
                <a:latin typeface="Calibri"/>
                <a:cs typeface="Calibri"/>
              </a:rPr>
              <a:t>Model</a:t>
            </a:r>
            <a:r>
              <a:rPr lang="en-US" dirty="0">
                <a:latin typeface="Calibri"/>
                <a:cs typeface="Calibri"/>
              </a:rPr>
              <a:t>-theoretic </a:t>
            </a:r>
            <a:r>
              <a:rPr lang="en-US" dirty="0" smtClean="0">
                <a:latin typeface="Calibri"/>
                <a:cs typeface="Calibri"/>
              </a:rPr>
              <a:t>(fully declarative</a:t>
            </a:r>
            <a:r>
              <a:rPr lang="en-US" dirty="0">
                <a:latin typeface="Calibri"/>
                <a:cs typeface="Calibri"/>
              </a:rPr>
              <a:t>) </a:t>
            </a:r>
            <a:r>
              <a:rPr lang="en-US" dirty="0" smtClean="0">
                <a:latin typeface="Calibri"/>
                <a:cs typeface="Calibri"/>
              </a:rPr>
              <a:t>semantics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[Alvaro, et al.  Datalog2.0-11, Datalog2.0-12]</a:t>
            </a:r>
          </a:p>
          <a:p>
            <a:pPr lvl="1"/>
            <a:endParaRPr lang="en-US" dirty="0">
              <a:latin typeface="Calibri"/>
              <a:cs typeface="Calibri"/>
            </a:endParaRPr>
          </a:p>
          <a:p>
            <a:pPr lvl="1"/>
            <a:endParaRPr lang="en-US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60274" y="3044793"/>
            <a:ext cx="2886250" cy="369332"/>
          </a:xfrm>
          <a:prstGeom prst="rect">
            <a:avLst/>
          </a:prstGeom>
          <a:solidFill>
            <a:schemeClr val="tx1"/>
          </a:solidFill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pPr marL="0" lvl="2"/>
            <a:r>
              <a:rPr lang="en-US" dirty="0">
                <a:solidFill>
                  <a:srgbClr val="FF9615"/>
                </a:solidFill>
                <a:latin typeface="Courier"/>
                <a:cs typeface="Courier"/>
              </a:rPr>
              <a:t>% gem install </a:t>
            </a:r>
            <a:r>
              <a:rPr lang="en-US" dirty="0" smtClean="0">
                <a:solidFill>
                  <a:srgbClr val="FF9615"/>
                </a:solidFill>
                <a:latin typeface="Courier"/>
                <a:cs typeface="Courier"/>
              </a:rPr>
              <a:t>bud</a:t>
            </a:r>
            <a:endParaRPr lang="en-US" dirty="0">
              <a:solidFill>
                <a:srgbClr val="FF9615"/>
              </a:solidFill>
              <a:latin typeface="Courier"/>
              <a:cs typeface="Courier"/>
            </a:endParaRPr>
          </a:p>
        </p:txBody>
      </p:sp>
      <p:pic>
        <p:nvPicPr>
          <p:cNvPr id="6" name="Picture 5" descr="Screen Shot 2013-04-16 at 10.02.4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607" y="4343520"/>
            <a:ext cx="6063410" cy="2375722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0" name="Group 9"/>
          <p:cNvGrpSpPr/>
          <p:nvPr/>
        </p:nvGrpSpPr>
        <p:grpSpPr>
          <a:xfrm>
            <a:off x="173175" y="0"/>
            <a:ext cx="5729206" cy="1645054"/>
            <a:chOff x="2684212" y="634933"/>
            <a:chExt cx="5729206" cy="1645054"/>
          </a:xfrm>
        </p:grpSpPr>
        <p:sp>
          <p:nvSpPr>
            <p:cNvPr id="9" name="Rectangle 8"/>
            <p:cNvSpPr/>
            <p:nvPr/>
          </p:nvSpPr>
          <p:spPr>
            <a:xfrm>
              <a:off x="2684212" y="634933"/>
              <a:ext cx="5729206" cy="164505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77668" y="795697"/>
              <a:ext cx="5194300" cy="1155700"/>
            </a:xfrm>
            <a:prstGeom prst="rect">
              <a:avLst/>
            </a:prstGeom>
          </p:spPr>
        </p:pic>
      </p:grpSp>
      <p:pic>
        <p:nvPicPr>
          <p:cNvPr id="11" name="Picture 10" descr="Screen Shot 2013-04-17 at 9.43.23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925" y="1661954"/>
            <a:ext cx="5920224" cy="2650333"/>
          </a:xfrm>
          <a:prstGeom prst="rect">
            <a:avLst/>
          </a:prstGeom>
          <a:ln>
            <a:solidFill>
              <a:srgbClr val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4387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9615"/>
          </a:solidFill>
        </p:spPr>
        <p:txBody>
          <a:bodyPr/>
          <a:lstStyle/>
          <a:p>
            <a:r>
              <a:rPr lang="en-US" dirty="0" smtClean="0">
                <a:solidFill>
                  <a:srgbClr val="000090"/>
                </a:solidFill>
                <a:latin typeface="UC Berkeley OS"/>
                <a:cs typeface="UC Berkeley OS"/>
              </a:rPr>
              <a:t>CS194-17 at Berkeley: </a:t>
            </a:r>
            <a:br>
              <a:rPr lang="en-US" dirty="0" smtClean="0">
                <a:solidFill>
                  <a:srgbClr val="000090"/>
                </a:solidFill>
                <a:latin typeface="UC Berkeley OS"/>
                <a:cs typeface="UC Berkeley OS"/>
              </a:rPr>
            </a:br>
            <a:r>
              <a:rPr lang="en-US" dirty="0" smtClean="0">
                <a:solidFill>
                  <a:srgbClr val="000090"/>
                </a:solidFill>
                <a:latin typeface="UC Berkeley OS"/>
                <a:cs typeface="UC Berkeley OS"/>
              </a:rPr>
              <a:t>Programming the Cloud</a:t>
            </a:r>
            <a:endParaRPr lang="en-US" dirty="0">
              <a:solidFill>
                <a:srgbClr val="000090"/>
              </a:solidFill>
              <a:latin typeface="UC Berkeley OS"/>
              <a:cs typeface="UC Berkeley O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 smtClean="0">
              <a:latin typeface="+mn-lt"/>
            </a:endParaRPr>
          </a:p>
          <a:p>
            <a:r>
              <a:rPr lang="en-US" dirty="0" smtClean="0">
                <a:latin typeface="+mn-lt"/>
              </a:rPr>
              <a:t>Joe Hellerstein &amp; Peter Alvaro</a:t>
            </a:r>
          </a:p>
          <a:p>
            <a:pPr lvl="1"/>
            <a:r>
              <a:rPr lang="en-US" dirty="0" smtClean="0">
                <a:latin typeface="+mn-lt"/>
              </a:rPr>
              <a:t>Now in its second offering.</a:t>
            </a:r>
          </a:p>
          <a:p>
            <a:endParaRPr lang="en-US" dirty="0" smtClean="0">
              <a:latin typeface="+mn-lt"/>
            </a:endParaRPr>
          </a:p>
          <a:p>
            <a:r>
              <a:rPr lang="en-US" dirty="0" smtClean="0">
                <a:latin typeface="+mn-lt"/>
              </a:rPr>
              <a:t>Tuesdays: Big Picture </a:t>
            </a:r>
          </a:p>
          <a:p>
            <a:pPr lvl="1"/>
            <a:r>
              <a:rPr lang="en-US" dirty="0" smtClean="0">
                <a:latin typeface="+mn-lt"/>
              </a:rPr>
              <a:t>lectures on distributed systems fundamentals</a:t>
            </a:r>
          </a:p>
          <a:p>
            <a:r>
              <a:rPr lang="en-US" dirty="0" smtClean="0">
                <a:latin typeface="+mn-lt"/>
              </a:rPr>
              <a:t>Thursdays: </a:t>
            </a:r>
            <a:r>
              <a:rPr lang="en-US" smtClean="0">
                <a:latin typeface="+mn-lt"/>
              </a:rPr>
              <a:t>Hands On</a:t>
            </a:r>
            <a:endParaRPr lang="en-US" dirty="0" smtClean="0">
              <a:latin typeface="+mn-lt"/>
            </a:endParaRPr>
          </a:p>
          <a:p>
            <a:pPr lvl="1"/>
            <a:r>
              <a:rPr lang="en-US" dirty="0" smtClean="0">
                <a:latin typeface="+mn-lt"/>
              </a:rPr>
              <a:t>live-coding in Bloom </a:t>
            </a:r>
          </a:p>
          <a:p>
            <a:endParaRPr lang="en-US" dirty="0">
              <a:latin typeface="+mn-lt"/>
            </a:endParaRPr>
          </a:p>
          <a:p>
            <a:r>
              <a:rPr lang="en-US" dirty="0" smtClean="0">
                <a:latin typeface="+mn-lt"/>
              </a:rPr>
              <a:t>We’ll do a bit of a blend today…</a:t>
            </a:r>
          </a:p>
        </p:txBody>
      </p:sp>
      <p:pic>
        <p:nvPicPr>
          <p:cNvPr id="5" name="Picture 4" descr="UCSeal122x122.gif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9312" y="264281"/>
            <a:ext cx="1549400" cy="154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48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Keep Calm Medium"/>
              </a:rPr>
              <a:t>Lessons for Today</a:t>
            </a:r>
            <a:endParaRPr lang="en-US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n-lt"/>
              </a:rPr>
              <a:t>Communication as Rendezvous in Space &amp;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n-lt"/>
              </a:rPr>
              <a:t>The Duality of Communication and Storage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n-lt"/>
              </a:rPr>
              <a:t>Assessing the need for Coordination protocols</a:t>
            </a:r>
            <a:endParaRPr lang="en-US" dirty="0">
              <a:latin typeface="+mn-lt"/>
            </a:endParaRPr>
          </a:p>
          <a:p>
            <a:pPr lvl="1"/>
            <a:r>
              <a:rPr lang="en-US" dirty="0" smtClean="0">
                <a:latin typeface="+mn-lt"/>
              </a:rPr>
              <a:t>CALM program analysis</a:t>
            </a:r>
          </a:p>
        </p:txBody>
      </p:sp>
    </p:spTree>
    <p:extLst>
      <p:ext uri="{BB962C8B-B14F-4D97-AF65-F5344CB8AC3E}">
        <p14:creationId xmlns:p14="http://schemas.microsoft.com/office/powerpoint/2010/main" val="3556147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Keep Calm Medium"/>
              </a:rPr>
              <a:t>Lessons for Today</a:t>
            </a:r>
            <a:endParaRPr lang="en-US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>
                <a:latin typeface="+mn-lt"/>
              </a:rPr>
              <a:t>Communication as Rendezvous in Space &amp;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n-lt"/>
              </a:rPr>
              <a:t>The Duality of Communication and Storage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n-lt"/>
              </a:rPr>
              <a:t>Assessing the need for Coordination protocols</a:t>
            </a:r>
            <a:endParaRPr lang="en-US" dirty="0">
              <a:latin typeface="+mn-lt"/>
            </a:endParaRPr>
          </a:p>
          <a:p>
            <a:pPr lvl="1"/>
            <a:r>
              <a:rPr lang="en-US" dirty="0" smtClean="0">
                <a:latin typeface="+mn-lt"/>
              </a:rPr>
              <a:t>CALM program analysis</a:t>
            </a:r>
          </a:p>
        </p:txBody>
      </p:sp>
    </p:spTree>
    <p:extLst>
      <p:ext uri="{BB962C8B-B14F-4D97-AF65-F5344CB8AC3E}">
        <p14:creationId xmlns:p14="http://schemas.microsoft.com/office/powerpoint/2010/main" val="3683752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300" r="12177"/>
          <a:stretch/>
        </p:blipFill>
        <p:spPr>
          <a:xfrm>
            <a:off x="1279976" y="2243152"/>
            <a:ext cx="5895364" cy="472480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Land of Two Mountains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7041" y="5477453"/>
            <a:ext cx="482935" cy="92057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7174426" y="5072126"/>
            <a:ext cx="536072" cy="124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577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9300" r="12177"/>
          <a:stretch/>
        </p:blipFill>
        <p:spPr>
          <a:xfrm>
            <a:off x="1279976" y="2243152"/>
            <a:ext cx="5895364" cy="472480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Rendezvous by Luck</a:t>
            </a:r>
            <a:br>
              <a:rPr lang="en-US" dirty="0" smtClean="0"/>
            </a:br>
            <a:r>
              <a:rPr lang="en-US" dirty="0" smtClean="0"/>
              <a:t>(Smoke Signals)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7041" y="5477453"/>
            <a:ext cx="482935" cy="92057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7174426" y="5072126"/>
            <a:ext cx="536072" cy="124996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/>
              <p14:cNvContentPartPr/>
              <p14:nvPr/>
            </p14:nvContentPartPr>
            <p14:xfrm>
              <a:off x="6368868" y="728520"/>
              <a:ext cx="1341630" cy="24768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470948" y="707283"/>
                <a:ext cx="1831311" cy="2518914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6648557" y="4228835"/>
            <a:ext cx="536072" cy="12499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5926995" y="3088841"/>
            <a:ext cx="536072" cy="12499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7168083" y="5065793"/>
            <a:ext cx="536072" cy="12499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6642214" y="4222502"/>
            <a:ext cx="536072" cy="12499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81360" y="4749605"/>
            <a:ext cx="482935" cy="92057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13047" y="3531127"/>
            <a:ext cx="482935" cy="92057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5129" y="5485550"/>
            <a:ext cx="482935" cy="9205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89448" y="4757702"/>
            <a:ext cx="482935" cy="92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576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9300" r="12177"/>
          <a:stretch/>
        </p:blipFill>
        <p:spPr>
          <a:xfrm>
            <a:off x="1279976" y="2243152"/>
            <a:ext cx="5895364" cy="4724809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6013775" y="3031013"/>
            <a:ext cx="491670" cy="1261800"/>
            <a:chOff x="7966607" y="3065361"/>
            <a:chExt cx="655560" cy="1261800"/>
          </a:xfrm>
        </p:grpSpPr>
        <p:grpSp>
          <p:nvGrpSpPr>
            <p:cNvPr id="19" name="Group 18"/>
            <p:cNvGrpSpPr/>
            <p:nvPr/>
          </p:nvGrpSpPr>
          <p:grpSpPr>
            <a:xfrm>
              <a:off x="7966607" y="3223041"/>
              <a:ext cx="581040" cy="1104120"/>
              <a:chOff x="7966607" y="3223041"/>
              <a:chExt cx="581040" cy="110412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">
                <p14:nvContentPartPr>
                  <p14:cNvPr id="21" name="Ink 20"/>
                  <p14:cNvContentPartPr/>
                  <p14:nvPr/>
                </p14:nvContentPartPr>
                <p14:xfrm>
                  <a:off x="7996487" y="4187841"/>
                  <a:ext cx="391680" cy="139320"/>
                </p14:xfrm>
              </p:contentPart>
            </mc:Choice>
            <mc:Fallback xmlns="">
              <p:pic>
                <p:nvPicPr>
                  <p:cNvPr id="6" name="Ink 5"/>
                  <p:cNvPicPr/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7966247" y="4157961"/>
                    <a:ext cx="452160" cy="199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">
                <p14:nvContentPartPr>
                  <p14:cNvPr id="22" name="Ink 21"/>
                  <p14:cNvContentPartPr/>
                  <p14:nvPr/>
                </p14:nvContentPartPr>
                <p14:xfrm>
                  <a:off x="7966607" y="3223041"/>
                  <a:ext cx="581040" cy="941040"/>
                </p14:xfrm>
              </p:contentPart>
            </mc:Choice>
            <mc:Fallback xmlns="">
              <p:pic>
                <p:nvPicPr>
                  <p:cNvPr id="10" name="Ink 9"/>
                  <p:cNvPicPr/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7936367" y="3193161"/>
                    <a:ext cx="641160" cy="100116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20" name="Ink 19"/>
                <p14:cNvContentPartPr/>
                <p14:nvPr/>
              </p14:nvContentPartPr>
              <p14:xfrm>
                <a:off x="8032127" y="3065361"/>
                <a:ext cx="590040" cy="106272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8002247" y="3035481"/>
                  <a:ext cx="649800" cy="11224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Sender Persists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7041" y="5477453"/>
            <a:ext cx="482935" cy="92057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7174426" y="5072126"/>
            <a:ext cx="536072" cy="12499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6648557" y="4228835"/>
            <a:ext cx="536072" cy="12499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5926995" y="3088841"/>
            <a:ext cx="536072" cy="12499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7168083" y="5065793"/>
            <a:ext cx="536072" cy="12499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6642214" y="4222502"/>
            <a:ext cx="536072" cy="12499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81360" y="4749605"/>
            <a:ext cx="482935" cy="92057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13047" y="3531127"/>
            <a:ext cx="482935" cy="92057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3" name="Ink 22"/>
              <p14:cNvContentPartPr/>
              <p14:nvPr/>
            </p14:nvContentPartPr>
            <p14:xfrm>
              <a:off x="6368868" y="728520"/>
              <a:ext cx="1341630" cy="247680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368868" y="728520"/>
                <a:ext cx="1341630" cy="24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4" name="Ink 23"/>
              <p14:cNvContentPartPr/>
              <p14:nvPr/>
            </p14:nvContentPartPr>
            <p14:xfrm>
              <a:off x="6362527" y="736620"/>
              <a:ext cx="1341630" cy="24768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362527" y="736620"/>
                <a:ext cx="1341630" cy="247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358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9300" r="12177"/>
          <a:stretch/>
        </p:blipFill>
        <p:spPr>
          <a:xfrm>
            <a:off x="1279976" y="2243152"/>
            <a:ext cx="5895364" cy="472480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 Persists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7041" y="5477453"/>
            <a:ext cx="482935" cy="92057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7174426" y="5072126"/>
            <a:ext cx="536072" cy="12499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6648557" y="4228835"/>
            <a:ext cx="536072" cy="12499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5926995" y="3088841"/>
            <a:ext cx="536072" cy="12499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6642214" y="4222502"/>
            <a:ext cx="536072" cy="12499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81360" y="4749605"/>
            <a:ext cx="482935" cy="92057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56340" y="3343533"/>
            <a:ext cx="482935" cy="920576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2320580" y="3665295"/>
            <a:ext cx="242822" cy="649364"/>
            <a:chOff x="531105" y="1659484"/>
            <a:chExt cx="242822" cy="649364"/>
          </a:xfrm>
        </p:grpSpPr>
        <p:sp>
          <p:nvSpPr>
            <p:cNvPr id="5" name="Freeform 4"/>
            <p:cNvSpPr/>
            <p:nvPr/>
          </p:nvSpPr>
          <p:spPr>
            <a:xfrm>
              <a:off x="531105" y="1659484"/>
              <a:ext cx="242822" cy="649364"/>
            </a:xfrm>
            <a:custGeom>
              <a:avLst/>
              <a:gdLst>
                <a:gd name="connsiteX0" fmla="*/ 17282 w 242822"/>
                <a:gd name="connsiteY0" fmla="*/ 0 h 649364"/>
                <a:gd name="connsiteX1" fmla="*/ 2851 w 242822"/>
                <a:gd name="connsiteY1" fmla="*/ 317467 h 649364"/>
                <a:gd name="connsiteX2" fmla="*/ 17282 w 242822"/>
                <a:gd name="connsiteY2" fmla="*/ 404049 h 649364"/>
                <a:gd name="connsiteX3" fmla="*/ 233751 w 242822"/>
                <a:gd name="connsiteY3" fmla="*/ 649364 h 649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822" h="649364">
                  <a:moveTo>
                    <a:pt x="17282" y="0"/>
                  </a:moveTo>
                  <a:cubicBezTo>
                    <a:pt x="12472" y="105822"/>
                    <a:pt x="2851" y="211535"/>
                    <a:pt x="2851" y="317467"/>
                  </a:cubicBezTo>
                  <a:cubicBezTo>
                    <a:pt x="2851" y="346726"/>
                    <a:pt x="-9524" y="392322"/>
                    <a:pt x="17282" y="404049"/>
                  </a:cubicBezTo>
                  <a:cubicBezTo>
                    <a:pt x="310542" y="532342"/>
                    <a:pt x="233751" y="230434"/>
                    <a:pt x="233751" y="649364"/>
                  </a:cubicBezTo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533956" y="2063533"/>
              <a:ext cx="0" cy="230885"/>
            </a:xfrm>
            <a:custGeom>
              <a:avLst/>
              <a:gdLst>
                <a:gd name="connsiteX0" fmla="*/ 0 w 0"/>
                <a:gd name="connsiteY0" fmla="*/ 0 h 230885"/>
                <a:gd name="connsiteX1" fmla="*/ 0 w 0"/>
                <a:gd name="connsiteY1" fmla="*/ 230885 h 230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230885">
                  <a:moveTo>
                    <a:pt x="0" y="0"/>
                  </a:moveTo>
                  <a:lnTo>
                    <a:pt x="0" y="230885"/>
                  </a:lnTo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7168082" y="5080223"/>
            <a:ext cx="536072" cy="124996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4" name="Ink 23"/>
              <p14:cNvContentPartPr/>
              <p14:nvPr/>
            </p14:nvContentPartPr>
            <p14:xfrm>
              <a:off x="6368868" y="728520"/>
              <a:ext cx="1341630" cy="247680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68868" y="728520"/>
                <a:ext cx="1341630" cy="247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3135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9300" r="12177"/>
          <a:stretch/>
        </p:blipFill>
        <p:spPr>
          <a:xfrm>
            <a:off x="1279976" y="2243152"/>
            <a:ext cx="5895364" cy="472480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Both Persist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82" t="23657" r="12892" b="68876"/>
          <a:stretch/>
        </p:blipFill>
        <p:spPr>
          <a:xfrm>
            <a:off x="7153651" y="5065792"/>
            <a:ext cx="536072" cy="124996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56340" y="3343533"/>
            <a:ext cx="482935" cy="920576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2320580" y="3665295"/>
            <a:ext cx="242822" cy="649364"/>
            <a:chOff x="531105" y="1659484"/>
            <a:chExt cx="242822" cy="649364"/>
          </a:xfrm>
        </p:grpSpPr>
        <p:sp>
          <p:nvSpPr>
            <p:cNvPr id="5" name="Freeform 4"/>
            <p:cNvSpPr/>
            <p:nvPr/>
          </p:nvSpPr>
          <p:spPr>
            <a:xfrm>
              <a:off x="531105" y="1659484"/>
              <a:ext cx="242822" cy="649364"/>
            </a:xfrm>
            <a:custGeom>
              <a:avLst/>
              <a:gdLst>
                <a:gd name="connsiteX0" fmla="*/ 17282 w 242822"/>
                <a:gd name="connsiteY0" fmla="*/ 0 h 649364"/>
                <a:gd name="connsiteX1" fmla="*/ 2851 w 242822"/>
                <a:gd name="connsiteY1" fmla="*/ 317467 h 649364"/>
                <a:gd name="connsiteX2" fmla="*/ 17282 w 242822"/>
                <a:gd name="connsiteY2" fmla="*/ 404049 h 649364"/>
                <a:gd name="connsiteX3" fmla="*/ 233751 w 242822"/>
                <a:gd name="connsiteY3" fmla="*/ 649364 h 649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822" h="649364">
                  <a:moveTo>
                    <a:pt x="17282" y="0"/>
                  </a:moveTo>
                  <a:cubicBezTo>
                    <a:pt x="12472" y="105822"/>
                    <a:pt x="2851" y="211535"/>
                    <a:pt x="2851" y="317467"/>
                  </a:cubicBezTo>
                  <a:cubicBezTo>
                    <a:pt x="2851" y="346726"/>
                    <a:pt x="-9524" y="392322"/>
                    <a:pt x="17282" y="404049"/>
                  </a:cubicBezTo>
                  <a:cubicBezTo>
                    <a:pt x="310542" y="532342"/>
                    <a:pt x="233751" y="230434"/>
                    <a:pt x="233751" y="649364"/>
                  </a:cubicBezTo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533956" y="2063533"/>
              <a:ext cx="0" cy="230885"/>
            </a:xfrm>
            <a:custGeom>
              <a:avLst/>
              <a:gdLst>
                <a:gd name="connsiteX0" fmla="*/ 0 w 0"/>
                <a:gd name="connsiteY0" fmla="*/ 0 h 230885"/>
                <a:gd name="connsiteX1" fmla="*/ 0 w 0"/>
                <a:gd name="connsiteY1" fmla="*/ 230885 h 230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230885">
                  <a:moveTo>
                    <a:pt x="0" y="0"/>
                  </a:moveTo>
                  <a:lnTo>
                    <a:pt x="0" y="230885"/>
                  </a:lnTo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13775" y="3031013"/>
            <a:ext cx="491670" cy="1261800"/>
            <a:chOff x="7966607" y="3065361"/>
            <a:chExt cx="655560" cy="1261800"/>
          </a:xfrm>
        </p:grpSpPr>
        <p:grpSp>
          <p:nvGrpSpPr>
            <p:cNvPr id="17" name="Group 16"/>
            <p:cNvGrpSpPr/>
            <p:nvPr/>
          </p:nvGrpSpPr>
          <p:grpSpPr>
            <a:xfrm>
              <a:off x="7966607" y="3223041"/>
              <a:ext cx="581040" cy="1104120"/>
              <a:chOff x="7966607" y="3223041"/>
              <a:chExt cx="581040" cy="110412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5">
                <p14:nvContentPartPr>
                  <p14:cNvPr id="19" name="Ink 18"/>
                  <p14:cNvContentPartPr/>
                  <p14:nvPr/>
                </p14:nvContentPartPr>
                <p14:xfrm>
                  <a:off x="7996487" y="4187841"/>
                  <a:ext cx="391680" cy="139320"/>
                </p14:xfrm>
              </p:contentPart>
            </mc:Choice>
            <mc:Fallback xmlns="">
              <p:pic>
                <p:nvPicPr>
                  <p:cNvPr id="6" name="Ink 5"/>
                  <p:cNvPicPr/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7966247" y="4157961"/>
                    <a:ext cx="452160" cy="19908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">
                <p14:nvContentPartPr>
                  <p14:cNvPr id="20" name="Ink 19"/>
                  <p14:cNvContentPartPr/>
                  <p14:nvPr/>
                </p14:nvContentPartPr>
                <p14:xfrm>
                  <a:off x="7966607" y="3223041"/>
                  <a:ext cx="581040" cy="941040"/>
                </p14:xfrm>
              </p:contentPart>
            </mc:Choice>
            <mc:Fallback xmlns="">
              <p:pic>
                <p:nvPicPr>
                  <p:cNvPr id="10" name="Ink 9"/>
                  <p:cNvPicPr/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7936367" y="3193161"/>
                    <a:ext cx="641160" cy="100116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8" name="Ink 17"/>
                <p14:cNvContentPartPr/>
                <p14:nvPr/>
              </p14:nvContentPartPr>
              <p14:xfrm>
                <a:off x="8032127" y="3065361"/>
                <a:ext cx="590040" cy="1062720"/>
              </p14:xfrm>
            </p:contentPart>
          </mc:Choice>
          <mc:Fallback xmlns="">
            <p:pic>
              <p:nvPicPr>
                <p:cNvPr id="16" name="Ink 15"/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8002247" y="3035481"/>
                  <a:ext cx="649800" cy="11224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506826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Keep Calm Medium"/>
              </a:rPr>
              <a:t>Lessons for Today</a:t>
            </a:r>
            <a:endParaRPr lang="en-US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n-lt"/>
              </a:rPr>
              <a:t>Communication as Rendezvous in Space &amp;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>
                <a:latin typeface="+mn-lt"/>
              </a:rPr>
              <a:t>The Duality of Communication and Storage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n-lt"/>
              </a:rPr>
              <a:t>Assessing the need for Coordination protocols</a:t>
            </a:r>
            <a:endParaRPr lang="en-US" dirty="0">
              <a:latin typeface="+mn-lt"/>
            </a:endParaRPr>
          </a:p>
          <a:p>
            <a:pPr lvl="1"/>
            <a:r>
              <a:rPr lang="en-US" dirty="0" smtClean="0">
                <a:latin typeface="+mn-lt"/>
              </a:rPr>
              <a:t>CALM program analysis</a:t>
            </a:r>
          </a:p>
        </p:txBody>
      </p:sp>
    </p:spTree>
    <p:extLst>
      <p:ext uri="{BB962C8B-B14F-4D97-AF65-F5344CB8AC3E}">
        <p14:creationId xmlns:p14="http://schemas.microsoft.com/office/powerpoint/2010/main" val="3448609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small" dirty="0" smtClean="0">
                <a:latin typeface="+mn-lt"/>
                <a:cs typeface="Keep Calm Medium"/>
              </a:rPr>
              <a:t>Agenda</a:t>
            </a:r>
            <a:endParaRPr lang="en-US" cap="small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+mn-lt"/>
              </a:rPr>
              <a:t>Brief research background from the BOOM project</a:t>
            </a:r>
          </a:p>
          <a:p>
            <a:pPr lvl="1"/>
            <a:r>
              <a:rPr lang="en-US" dirty="0" smtClean="0">
                <a:latin typeface="+mn-lt"/>
                <a:hlinkClick r:id="rId2"/>
              </a:rPr>
              <a:t>http://boom.cs.berkeley.edu</a:t>
            </a:r>
            <a:r>
              <a:rPr lang="en-US" dirty="0">
                <a:latin typeface="+mn-lt"/>
              </a:rPr>
              <a:t> </a:t>
            </a:r>
            <a:endParaRPr lang="en-US" dirty="0" smtClean="0">
              <a:latin typeface="+mn-lt"/>
            </a:endParaRPr>
          </a:p>
          <a:p>
            <a:r>
              <a:rPr lang="en-US" dirty="0" smtClean="0">
                <a:latin typeface="+mn-lt"/>
              </a:rPr>
              <a:t>A taste of CS194-17, “Programming the Cloud” </a:t>
            </a:r>
            <a:br>
              <a:rPr lang="en-US" dirty="0" smtClean="0">
                <a:latin typeface="+mn-lt"/>
              </a:rPr>
            </a:br>
            <a:r>
              <a:rPr lang="en-US" dirty="0" smtClean="0">
                <a:latin typeface="+mn-lt"/>
              </a:rPr>
              <a:t>and the </a:t>
            </a:r>
            <a:r>
              <a:rPr lang="en-US" dirty="0" smtClean="0">
                <a:solidFill>
                  <a:srgbClr val="0000FF"/>
                </a:solidFill>
                <a:latin typeface="Courier"/>
                <a:cs typeface="Courier"/>
              </a:rPr>
              <a:t>bloom</a:t>
            </a:r>
            <a:r>
              <a:rPr lang="en-US" dirty="0" smtClean="0">
                <a:latin typeface="+mn-lt"/>
              </a:rPr>
              <a:t> language</a:t>
            </a:r>
          </a:p>
          <a:p>
            <a:r>
              <a:rPr lang="en-US" dirty="0" smtClean="0">
                <a:latin typeface="+mn-lt"/>
              </a:rPr>
              <a:t>Some related work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80933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Keep Calm Medium"/>
              </a:rPr>
              <a:t>Lessons for Today</a:t>
            </a:r>
            <a:endParaRPr lang="en-US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n-lt"/>
              </a:rPr>
              <a:t>Communication as Rendezvous in Space &amp;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+mn-lt"/>
              </a:rPr>
              <a:t>The Duality of Communication and Storage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>
                <a:latin typeface="+mn-lt"/>
              </a:rPr>
              <a:t>Assessing the need for Coordination protocols</a:t>
            </a:r>
            <a:endParaRPr lang="en-US" b="1" dirty="0">
              <a:latin typeface="+mn-lt"/>
            </a:endParaRPr>
          </a:p>
          <a:p>
            <a:pPr lvl="1"/>
            <a:r>
              <a:rPr lang="en-US" b="1" dirty="0" smtClean="0">
                <a:latin typeface="+mn-lt"/>
              </a:rPr>
              <a:t>CALM program analysis</a:t>
            </a:r>
          </a:p>
        </p:txBody>
      </p:sp>
    </p:spTree>
    <p:extLst>
      <p:ext uri="{BB962C8B-B14F-4D97-AF65-F5344CB8AC3E}">
        <p14:creationId xmlns:p14="http://schemas.microsoft.com/office/powerpoint/2010/main" val="3761308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Keep Calm Medium"/>
              </a:rPr>
              <a:t>Directions for Thought</a:t>
            </a:r>
            <a:endParaRPr lang="en-US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>
                <a:latin typeface="+mn-lt"/>
              </a:rPr>
              <a:t>Thm</a:t>
            </a:r>
            <a:r>
              <a:rPr lang="en-US" dirty="0" smtClean="0">
                <a:latin typeface="+mn-lt"/>
              </a:rPr>
              <a:t> (CALM): Consistency As Logical Monotonicity</a:t>
            </a:r>
          </a:p>
          <a:p>
            <a:pPr lvl="1"/>
            <a:r>
              <a:rPr lang="en-US" dirty="0" smtClean="0">
                <a:latin typeface="+mn-lt"/>
              </a:rPr>
              <a:t>&lt;= : </a:t>
            </a:r>
            <a:r>
              <a:rPr lang="en-US" i="1" dirty="0" smtClean="0">
                <a:latin typeface="+mn-lt"/>
              </a:rPr>
              <a:t>Distributed code that’s </a:t>
            </a:r>
            <a:r>
              <a:rPr lang="en-US" b="1" i="1" dirty="0" smtClean="0">
                <a:latin typeface="+mn-lt"/>
              </a:rPr>
              <a:t>monotonic</a:t>
            </a:r>
            <a:r>
              <a:rPr lang="en-US" i="1" dirty="0" smtClean="0">
                <a:latin typeface="+mn-lt"/>
              </a:rPr>
              <a:t> will be “eventually consistent” without coordination.</a:t>
            </a:r>
          </a:p>
          <a:p>
            <a:pPr lvl="2"/>
            <a:r>
              <a:rPr lang="en-US" dirty="0" smtClean="0">
                <a:latin typeface="+mn-lt"/>
              </a:rPr>
              <a:t>Corollary: </a:t>
            </a:r>
            <a:r>
              <a:rPr lang="en-US" i="1" dirty="0" smtClean="0">
                <a:latin typeface="+mn-lt"/>
              </a:rPr>
              <a:t>It is sufficient to use coordination only to “guard” the non-monotonic statements in a program.</a:t>
            </a:r>
          </a:p>
          <a:p>
            <a:pPr lvl="1"/>
            <a:r>
              <a:rPr lang="en-US" dirty="0" smtClean="0">
                <a:latin typeface="+mn-lt"/>
              </a:rPr>
              <a:t>=&gt; : </a:t>
            </a:r>
            <a:r>
              <a:rPr lang="en-US" i="1" dirty="0" smtClean="0">
                <a:latin typeface="+mn-lt"/>
              </a:rPr>
              <a:t>Any eventually consistent program is in some fundamental way monotonic.</a:t>
            </a:r>
          </a:p>
          <a:p>
            <a:r>
              <a:rPr lang="en-US" dirty="0" smtClean="0">
                <a:latin typeface="+mn-lt"/>
              </a:rPr>
              <a:t>Said differently:</a:t>
            </a:r>
          </a:p>
          <a:p>
            <a:pPr lvl="1"/>
            <a:r>
              <a:rPr lang="en-US" dirty="0" smtClean="0">
                <a:latin typeface="+mn-lt"/>
              </a:rPr>
              <a:t>“Thank you for all the </a:t>
            </a:r>
            <a:r>
              <a:rPr lang="en-US" dirty="0" err="1" smtClean="0">
                <a:latin typeface="+mn-lt"/>
              </a:rPr>
              <a:t>Paxos</a:t>
            </a:r>
            <a:r>
              <a:rPr lang="en-US" dirty="0" smtClean="0">
                <a:latin typeface="+mn-lt"/>
              </a:rPr>
              <a:t>, Dr. </a:t>
            </a:r>
            <a:r>
              <a:rPr lang="en-US" dirty="0" err="1" smtClean="0">
                <a:latin typeface="+mn-lt"/>
              </a:rPr>
              <a:t>Lamport</a:t>
            </a:r>
            <a:r>
              <a:rPr lang="en-US" dirty="0" smtClean="0">
                <a:latin typeface="+mn-lt"/>
              </a:rPr>
              <a:t>.  Do I need it?”</a:t>
            </a:r>
          </a:p>
          <a:p>
            <a:pPr lvl="1"/>
            <a:r>
              <a:rPr lang="en-US" dirty="0" smtClean="0">
                <a:latin typeface="+mn-lt"/>
              </a:rPr>
              <a:t>Or perhaps better: “What is time for?  Must I spend it?”</a:t>
            </a:r>
          </a:p>
          <a:p>
            <a:r>
              <a:rPr lang="en-US" sz="2200" dirty="0">
                <a:latin typeface="+mn-lt"/>
              </a:rPr>
              <a:t>[Hellerstein, </a:t>
            </a:r>
            <a:r>
              <a:rPr lang="en-US" sz="2200" dirty="0" err="1">
                <a:latin typeface="+mn-lt"/>
              </a:rPr>
              <a:t>SIGMODRecord</a:t>
            </a:r>
            <a:r>
              <a:rPr lang="en-US" sz="2200" dirty="0">
                <a:latin typeface="+mn-lt"/>
              </a:rPr>
              <a:t> 3/10; </a:t>
            </a:r>
            <a:r>
              <a:rPr lang="en-US" sz="2200" dirty="0" err="1">
                <a:latin typeface="+mn-lt"/>
              </a:rPr>
              <a:t>Ameloot</a:t>
            </a:r>
            <a:r>
              <a:rPr lang="en-US" sz="2200" dirty="0">
                <a:latin typeface="+mn-lt"/>
              </a:rPr>
              <a:t> PODS11, ICDT12, </a:t>
            </a:r>
            <a:r>
              <a:rPr lang="en-US" sz="2200" dirty="0" err="1">
                <a:latin typeface="+mn-lt"/>
              </a:rPr>
              <a:t>Marczak</a:t>
            </a:r>
            <a:r>
              <a:rPr lang="en-US" sz="2200" dirty="0">
                <a:latin typeface="+mn-lt"/>
              </a:rPr>
              <a:t> </a:t>
            </a:r>
            <a:r>
              <a:rPr lang="en-US" sz="2200" dirty="0" err="1">
                <a:latin typeface="+mn-lt"/>
              </a:rPr>
              <a:t>Datalog</a:t>
            </a:r>
            <a:r>
              <a:rPr lang="en-US" sz="2200" dirty="0">
                <a:latin typeface="+mn-lt"/>
              </a:rPr>
              <a:t> 2.0-12]</a:t>
            </a:r>
          </a:p>
          <a:p>
            <a:r>
              <a:rPr lang="en-US" b="1" dirty="0" smtClean="0">
                <a:latin typeface="+mn-lt"/>
              </a:rPr>
              <a:t>Realized in practice via Bloom/</a:t>
            </a:r>
            <a:r>
              <a:rPr lang="en-US" b="1" dirty="0" err="1" smtClean="0">
                <a:latin typeface="+mn-lt"/>
              </a:rPr>
              <a:t>Budplot</a:t>
            </a:r>
            <a:r>
              <a:rPr lang="en-US" b="1" dirty="0" smtClean="0">
                <a:latin typeface="+mn-lt"/>
              </a:rPr>
              <a:t>.</a:t>
            </a:r>
            <a:endParaRPr lang="en-US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45211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Keep Calm Medium"/>
              </a:rPr>
              <a:t>More Results</a:t>
            </a:r>
            <a:endParaRPr lang="en-US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n-lt"/>
                <a:hlinkClick r:id="rId2"/>
              </a:rPr>
              <a:t>http://boom.cs.berkeley.edu</a:t>
            </a:r>
            <a:endParaRPr lang="en-US" dirty="0" smtClean="0">
              <a:latin typeface="+mn-lt"/>
            </a:endParaRPr>
          </a:p>
          <a:p>
            <a:r>
              <a:rPr lang="en-US" dirty="0" smtClean="0">
                <a:latin typeface="+mn-lt"/>
                <a:hlinkClick r:id="rId3"/>
              </a:rPr>
              <a:t>http://bloom-</a:t>
            </a:r>
            <a:r>
              <a:rPr lang="en-US" dirty="0" smtClean="0">
                <a:latin typeface="+mn-lt"/>
                <a:hlinkClick r:id="rId3"/>
              </a:rPr>
              <a:t>lang.org</a:t>
            </a:r>
            <a:endParaRPr lang="en-US" dirty="0" smtClean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dirty="0" smtClean="0">
                <a:latin typeface="+mn-lt"/>
              </a:rPr>
              <a:t>Materials for this talk:</a:t>
            </a:r>
          </a:p>
          <a:p>
            <a:r>
              <a:rPr lang="en-US" dirty="0" smtClean="0">
                <a:latin typeface="+mn-lt"/>
                <a:hlinkClick r:id="rId4"/>
              </a:rPr>
              <a:t>https://github.com/programthecloud/ptcrepo/tree/gh-pages/demo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endParaRPr lang="en-US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76113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BOOM TEAM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84581" y="34065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346" y="1531225"/>
            <a:ext cx="1143000" cy="14351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4742500" y="1518525"/>
            <a:ext cx="1143000" cy="14478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858544" y="2966118"/>
            <a:ext cx="1522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joe hellerstein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4742500" y="2966325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ras bodik</a:t>
            </a:r>
            <a:endParaRPr lang="en-US" dirty="0"/>
          </a:p>
        </p:txBody>
      </p:sp>
      <p:grpSp>
        <p:nvGrpSpPr>
          <p:cNvPr id="42" name="Group 41"/>
          <p:cNvGrpSpPr/>
          <p:nvPr/>
        </p:nvGrpSpPr>
        <p:grpSpPr>
          <a:xfrm>
            <a:off x="200265" y="3406574"/>
            <a:ext cx="1326204" cy="1740932"/>
            <a:chOff x="846338" y="4087681"/>
            <a:chExt cx="1326204" cy="1740932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7940" y="4087681"/>
              <a:ext cx="1143000" cy="1371600"/>
            </a:xfrm>
            <a:prstGeom prst="rect">
              <a:avLst/>
            </a:prstGeom>
          </p:spPr>
        </p:pic>
        <p:sp>
          <p:nvSpPr>
            <p:cNvPr id="35" name="TextBox 34"/>
            <p:cNvSpPr txBox="1"/>
            <p:nvPr/>
          </p:nvSpPr>
          <p:spPr>
            <a:xfrm>
              <a:off x="846338" y="5459281"/>
              <a:ext cx="13262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peter alvaro</a:t>
              </a:r>
              <a:endParaRPr lang="en-US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867457" y="3406574"/>
            <a:ext cx="1300356" cy="1740932"/>
            <a:chOff x="2290456" y="4087681"/>
            <a:chExt cx="1300356" cy="1740932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5"/>
            <a:srcRect b="4425"/>
            <a:stretch/>
          </p:blipFill>
          <p:spPr>
            <a:xfrm>
              <a:off x="2369134" y="4087681"/>
              <a:ext cx="1143000" cy="1371600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2290456" y="5459281"/>
              <a:ext cx="13003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neil conway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4264448" y="3406574"/>
            <a:ext cx="1300356" cy="1740932"/>
            <a:chOff x="3590812" y="4087681"/>
            <a:chExt cx="1300356" cy="174093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6"/>
            <a:srcRect b="10000"/>
            <a:stretch/>
          </p:blipFill>
          <p:spPr>
            <a:xfrm>
              <a:off x="3669490" y="4087681"/>
              <a:ext cx="1143000" cy="1371600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3590812" y="5459281"/>
              <a:ext cx="13003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bill marczak</a:t>
              </a:r>
              <a:endParaRPr lang="en-US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885500" y="3403446"/>
            <a:ext cx="1618239" cy="1744060"/>
            <a:chOff x="4759660" y="4087681"/>
            <a:chExt cx="1618239" cy="1744060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7">
              <a:grayscl/>
            </a:blip>
            <a:srcRect b="9244"/>
            <a:stretch/>
          </p:blipFill>
          <p:spPr>
            <a:xfrm>
              <a:off x="4997279" y="4087681"/>
              <a:ext cx="1143000" cy="1371600"/>
            </a:xfrm>
            <a:prstGeom prst="rect">
              <a:avLst/>
            </a:prstGeom>
          </p:spPr>
        </p:pic>
        <p:sp>
          <p:nvSpPr>
            <p:cNvPr id="38" name="TextBox 37"/>
            <p:cNvSpPr txBox="1"/>
            <p:nvPr/>
          </p:nvSpPr>
          <p:spPr>
            <a:xfrm>
              <a:off x="4759660" y="5462409"/>
              <a:ext cx="16182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haryadi gunawi</a:t>
              </a:r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29923" y="1518525"/>
            <a:ext cx="1143000" cy="14224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2846611" y="2940925"/>
            <a:ext cx="1290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david</a:t>
            </a:r>
            <a:r>
              <a:rPr lang="en-US" dirty="0" smtClean="0"/>
              <a:t> </a:t>
            </a:r>
            <a:r>
              <a:rPr lang="en-US" dirty="0" err="1" smtClean="0"/>
              <a:t>maier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9"/>
          <a:srcRect b="21035"/>
          <a:stretch/>
        </p:blipFill>
        <p:spPr>
          <a:xfrm>
            <a:off x="1576596" y="3406575"/>
            <a:ext cx="1188350" cy="137472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619931" y="4781302"/>
            <a:ext cx="1226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peter </a:t>
            </a:r>
            <a:r>
              <a:rPr lang="en-US" dirty="0" err="1" smtClean="0"/>
              <a:t>bailis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10">
            <a:grayscl/>
          </a:blip>
          <a:srcRect r="15171"/>
          <a:stretch/>
        </p:blipFill>
        <p:spPr>
          <a:xfrm>
            <a:off x="7750963" y="3403446"/>
            <a:ext cx="1160867" cy="1368471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7414676" y="4789491"/>
            <a:ext cx="1770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sriram</a:t>
            </a:r>
            <a:r>
              <a:rPr lang="en-US" dirty="0" smtClean="0"/>
              <a:t> </a:t>
            </a:r>
            <a:r>
              <a:rPr lang="en-US" dirty="0" err="1" smtClean="0"/>
              <a:t>srinivasan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1">
            <a:lum bright="70000" contrast="-70000"/>
          </a:blip>
          <a:stretch>
            <a:fillRect/>
          </a:stretch>
        </p:blipFill>
        <p:spPr>
          <a:xfrm>
            <a:off x="7739323" y="5219658"/>
            <a:ext cx="1184338" cy="1365342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6071710" y="6488666"/>
            <a:ext cx="155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emily</a:t>
            </a:r>
            <a:r>
              <a:rPr lang="en-US" dirty="0" smtClean="0"/>
              <a:t> </a:t>
            </a:r>
            <a:r>
              <a:rPr lang="en-US" dirty="0" err="1" smtClean="0"/>
              <a:t>andrews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529122" y="6487050"/>
            <a:ext cx="1740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andy</a:t>
            </a:r>
            <a:r>
              <a:rPr lang="en-US" dirty="0" smtClean="0"/>
              <a:t> </a:t>
            </a:r>
            <a:r>
              <a:rPr lang="en-US" dirty="0" err="1" smtClean="0"/>
              <a:t>hutchinson</a:t>
            </a: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555076" y="1542751"/>
            <a:ext cx="1143000" cy="1423035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6541655" y="2964713"/>
            <a:ext cx="1229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alan</a:t>
            </a:r>
            <a:r>
              <a:rPr lang="en-US" dirty="0" smtClean="0"/>
              <a:t> </a:t>
            </a:r>
            <a:r>
              <a:rPr lang="en-US" dirty="0" err="1" smtClean="0"/>
              <a:t>fekete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13"/>
          <a:srcRect l="8054" r="10899"/>
          <a:stretch/>
        </p:blipFill>
        <p:spPr>
          <a:xfrm>
            <a:off x="6099476" y="5195336"/>
            <a:ext cx="1149716" cy="141857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4"/>
          <a:srcRect l="-5243" t="1048" r="18018" b="-1048"/>
          <a:stretch/>
        </p:blipFill>
        <p:spPr>
          <a:xfrm>
            <a:off x="184863" y="5247116"/>
            <a:ext cx="1200537" cy="1376391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162986" y="6482332"/>
            <a:ext cx="1404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Joshua </a:t>
            </a:r>
            <a:r>
              <a:rPr lang="en-US" dirty="0" err="1" smtClean="0"/>
              <a:t>rosen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7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252"/>
    </mc:Choice>
    <mc:Fallback xmlns="">
      <p:transition xmlns:p14="http://schemas.microsoft.com/office/powerpoint/2010/main" spd="slow" advTm="3225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Keep Calm Medium"/>
              </a:rPr>
              <a:t>Key Results 1</a:t>
            </a:r>
            <a:endParaRPr lang="en-US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 smtClean="0">
                <a:latin typeface="+mn-lt"/>
              </a:rPr>
              <a:t>BOOM Analytics </a:t>
            </a:r>
            <a:r>
              <a:rPr lang="en-US" dirty="0" smtClean="0">
                <a:latin typeface="+mn-lt"/>
              </a:rPr>
              <a:t>[Alvaro, et al.  </a:t>
            </a:r>
            <a:r>
              <a:rPr lang="en-US" dirty="0" err="1" smtClean="0">
                <a:latin typeface="+mn-lt"/>
              </a:rPr>
              <a:t>Eurosys</a:t>
            </a:r>
            <a:r>
              <a:rPr lang="en-US" dirty="0" smtClean="0">
                <a:latin typeface="+mn-lt"/>
              </a:rPr>
              <a:t> ‘10]</a:t>
            </a:r>
          </a:p>
          <a:p>
            <a:pPr lvl="1"/>
            <a:r>
              <a:rPr lang="en-US" dirty="0" smtClean="0">
                <a:latin typeface="+mn-lt"/>
              </a:rPr>
              <a:t>HDFS rebuilt in </a:t>
            </a:r>
            <a:r>
              <a:rPr lang="en-US" dirty="0" err="1" smtClean="0">
                <a:latin typeface="+mn-lt"/>
              </a:rPr>
              <a:t>Overlog</a:t>
            </a:r>
            <a:r>
              <a:rPr lang="en-US" dirty="0" smtClean="0">
                <a:latin typeface="+mn-lt"/>
              </a:rPr>
              <a:t>, the predecessor to Bloom, with HA and scale-out</a:t>
            </a:r>
          </a:p>
          <a:p>
            <a:pPr lvl="1"/>
            <a:r>
              <a:rPr lang="en-US" dirty="0" err="1" smtClean="0">
                <a:latin typeface="+mn-lt"/>
              </a:rPr>
              <a:t>Hadoop</a:t>
            </a:r>
            <a:r>
              <a:rPr lang="en-US" dirty="0" smtClean="0">
                <a:latin typeface="+mn-lt"/>
              </a:rPr>
              <a:t> scheduler as well</a:t>
            </a:r>
          </a:p>
          <a:p>
            <a:r>
              <a:rPr lang="en-US" b="1" dirty="0" err="1" smtClean="0">
                <a:latin typeface="+mn-lt"/>
              </a:rPr>
              <a:t>Bloom</a:t>
            </a:r>
            <a:r>
              <a:rPr lang="en-US" b="1" baseline="30000" dirty="0" err="1" smtClean="0">
                <a:latin typeface="+mn-lt"/>
              </a:rPr>
              <a:t>L</a:t>
            </a:r>
            <a:r>
              <a:rPr lang="en-US" b="1" dirty="0" smtClean="0">
                <a:latin typeface="+mn-lt"/>
              </a:rPr>
              <a:t>: </a:t>
            </a:r>
            <a:r>
              <a:rPr lang="en-US" dirty="0" smtClean="0">
                <a:latin typeface="+mn-lt"/>
              </a:rPr>
              <a:t>Beyond sets/tables  [Conway, et al. </a:t>
            </a:r>
            <a:r>
              <a:rPr lang="en-US" dirty="0" err="1" smtClean="0">
                <a:latin typeface="+mn-lt"/>
              </a:rPr>
              <a:t>SoCC</a:t>
            </a:r>
            <a:r>
              <a:rPr lang="en-US" dirty="0" smtClean="0">
                <a:latin typeface="+mn-lt"/>
              </a:rPr>
              <a:t> ‘12]</a:t>
            </a:r>
          </a:p>
          <a:p>
            <a:pPr lvl="1"/>
            <a:r>
              <a:rPr lang="en-US" dirty="0" smtClean="0">
                <a:latin typeface="+mn-lt"/>
              </a:rPr>
              <a:t>Extensions for natural monotone data types like counters, vector clocks, KVS with commutative merges</a:t>
            </a:r>
          </a:p>
          <a:p>
            <a:pPr lvl="1"/>
            <a:r>
              <a:rPr lang="en-US" dirty="0" smtClean="0">
                <a:latin typeface="+mn-lt"/>
              </a:rPr>
              <a:t>Safe mappings between these types</a:t>
            </a:r>
          </a:p>
          <a:p>
            <a:r>
              <a:rPr lang="en-US" b="1" dirty="0" smtClean="0">
                <a:latin typeface="+mn-lt"/>
              </a:rPr>
              <a:t>Blazes: </a:t>
            </a:r>
            <a:r>
              <a:rPr lang="en-US" dirty="0" smtClean="0">
                <a:latin typeface="+mn-lt"/>
              </a:rPr>
              <a:t>Coordination analysis of streaming services [Alvaro, et al. In process]</a:t>
            </a:r>
          </a:p>
          <a:p>
            <a:pPr lvl="1"/>
            <a:r>
              <a:rPr lang="en-US" dirty="0" smtClean="0">
                <a:latin typeface="+mn-lt"/>
              </a:rPr>
              <a:t>Grey-box: bring CALM analysis to popular streaming systems like Storm</a:t>
            </a:r>
          </a:p>
          <a:p>
            <a:pPr lvl="1"/>
            <a:r>
              <a:rPr lang="en-US" dirty="0" smtClean="0">
                <a:latin typeface="+mn-lt"/>
              </a:rPr>
              <a:t>White-box: more fully automated stream analysis in the Bloom context</a:t>
            </a:r>
          </a:p>
          <a:p>
            <a:r>
              <a:rPr lang="en-US" b="1" dirty="0" smtClean="0">
                <a:latin typeface="+mn-lt"/>
              </a:rPr>
              <a:t>Correct, </a:t>
            </a:r>
            <a:r>
              <a:rPr lang="en-US" b="1" dirty="0" err="1" smtClean="0">
                <a:latin typeface="+mn-lt"/>
              </a:rPr>
              <a:t>Composable</a:t>
            </a:r>
            <a:r>
              <a:rPr lang="en-US" b="1" dirty="0" smtClean="0">
                <a:latin typeface="+mn-lt"/>
              </a:rPr>
              <a:t> Concurrent Editing </a:t>
            </a:r>
            <a:r>
              <a:rPr lang="en-US" dirty="0" smtClean="0">
                <a:latin typeface="+mn-lt"/>
              </a:rPr>
              <a:t>[Conway, et al.  In process]</a:t>
            </a:r>
          </a:p>
          <a:p>
            <a:pPr lvl="1"/>
            <a:r>
              <a:rPr lang="en-US" dirty="0" smtClean="0">
                <a:latin typeface="+mn-lt"/>
              </a:rPr>
              <a:t>Google-Doc style concurrent editing remains a black art</a:t>
            </a:r>
          </a:p>
          <a:p>
            <a:pPr lvl="2"/>
            <a:r>
              <a:rPr lang="en-US" dirty="0" smtClean="0">
                <a:latin typeface="+mn-lt"/>
              </a:rPr>
              <a:t>Operational Transforms</a:t>
            </a:r>
          </a:p>
          <a:p>
            <a:pPr lvl="1"/>
            <a:r>
              <a:rPr lang="en-US" dirty="0" smtClean="0">
                <a:latin typeface="+mn-lt"/>
              </a:rPr>
              <a:t>Lattices underlie a lot of the intuition</a:t>
            </a:r>
          </a:p>
          <a:p>
            <a:pPr lvl="1"/>
            <a:r>
              <a:rPr lang="en-US" dirty="0" err="1" smtClean="0">
                <a:latin typeface="+mn-lt"/>
              </a:rPr>
              <a:t>Bloom</a:t>
            </a:r>
            <a:r>
              <a:rPr lang="en-US" i="1" baseline="30000" dirty="0" err="1" smtClean="0">
                <a:latin typeface="+mn-lt"/>
              </a:rPr>
              <a:t>L</a:t>
            </a:r>
            <a:r>
              <a:rPr lang="en-US" dirty="0" smtClean="0">
                <a:latin typeface="+mn-lt"/>
              </a:rPr>
              <a:t> provides a rich language for composing lattices and traditional data</a:t>
            </a:r>
          </a:p>
          <a:p>
            <a:pPr lvl="1"/>
            <a:r>
              <a:rPr lang="en-US" sz="2300" dirty="0" smtClean="0">
                <a:latin typeface="+mn-lt"/>
              </a:rPr>
              <a:t>Automated analysis of correctness</a:t>
            </a:r>
          </a:p>
        </p:txBody>
      </p:sp>
    </p:spTree>
    <p:extLst>
      <p:ext uri="{BB962C8B-B14F-4D97-AF65-F5344CB8AC3E}">
        <p14:creationId xmlns:p14="http://schemas.microsoft.com/office/powerpoint/2010/main" val="1826515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Keep Calm Medium"/>
              </a:rPr>
              <a:t>Key Results 2</a:t>
            </a:r>
            <a:endParaRPr lang="en-US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+mn-lt"/>
              </a:rPr>
              <a:t>Consistency and Causality in the </a:t>
            </a:r>
            <a:r>
              <a:rPr lang="en-US" b="1" dirty="0" smtClean="0">
                <a:latin typeface="+mn-lt"/>
              </a:rPr>
              <a:t>Wild (</a:t>
            </a:r>
            <a:r>
              <a:rPr lang="en-US" b="1" dirty="0" err="1" smtClean="0">
                <a:latin typeface="+mn-lt"/>
              </a:rPr>
              <a:t>Bailis</a:t>
            </a:r>
            <a:r>
              <a:rPr lang="en-US" b="1" dirty="0" smtClean="0">
                <a:latin typeface="+mn-lt"/>
              </a:rPr>
              <a:t> et al.)</a:t>
            </a:r>
            <a:endParaRPr lang="en-US" b="1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Probabilistically Bounded Staleness [VLDB ‘12]</a:t>
            </a:r>
          </a:p>
          <a:p>
            <a:pPr lvl="1"/>
            <a:r>
              <a:rPr lang="en-US" dirty="0">
                <a:latin typeface="+mn-lt"/>
              </a:rPr>
              <a:t>Dangers of Causal Consistency and a Solution [</a:t>
            </a:r>
            <a:r>
              <a:rPr lang="en-US" dirty="0" err="1">
                <a:latin typeface="+mn-lt"/>
              </a:rPr>
              <a:t>SoCC</a:t>
            </a:r>
            <a:r>
              <a:rPr lang="en-US" dirty="0">
                <a:latin typeface="+mn-lt"/>
              </a:rPr>
              <a:t> ‘12]</a:t>
            </a:r>
          </a:p>
          <a:p>
            <a:pPr lvl="1"/>
            <a:r>
              <a:rPr lang="en-US" dirty="0">
                <a:latin typeface="+mn-lt"/>
              </a:rPr>
              <a:t>HAT, not CAP: Towards Highly Available Transactions [</a:t>
            </a:r>
            <a:r>
              <a:rPr lang="en-US" dirty="0" err="1">
                <a:latin typeface="+mn-lt"/>
              </a:rPr>
              <a:t>HotOS</a:t>
            </a:r>
            <a:r>
              <a:rPr lang="en-US" dirty="0">
                <a:latin typeface="+mn-lt"/>
              </a:rPr>
              <a:t> ‘13]</a:t>
            </a:r>
          </a:p>
          <a:p>
            <a:pPr lvl="1"/>
            <a:r>
              <a:rPr lang="en-US" dirty="0">
                <a:latin typeface="+mn-lt"/>
              </a:rPr>
              <a:t>Bolt-On Causal Consistency [SIGMOD ‘13]</a:t>
            </a:r>
          </a:p>
          <a:p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31111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lt"/>
                <a:cs typeface="Keep Calm Medium"/>
              </a:rPr>
              <a:t>Summing Up</a:t>
            </a:r>
            <a:endParaRPr lang="en-US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n-lt"/>
              </a:rPr>
              <a:t>Distributed?  Disorderly by default.</a:t>
            </a:r>
          </a:p>
          <a:p>
            <a:pPr lvl="1"/>
            <a:r>
              <a:rPr lang="en-US" dirty="0" smtClean="0">
                <a:latin typeface="+mn-lt"/>
              </a:rPr>
              <a:t>Logic and Lattices in Space and Time</a:t>
            </a:r>
          </a:p>
          <a:p>
            <a:r>
              <a:rPr lang="en-US" dirty="0" smtClean="0">
                <a:latin typeface="+mn-lt"/>
              </a:rPr>
              <a:t>The Duality of Communication and Storage</a:t>
            </a:r>
          </a:p>
          <a:p>
            <a:pPr lvl="1"/>
            <a:r>
              <a:rPr lang="en-US" dirty="0" smtClean="0">
                <a:latin typeface="+mn-lt"/>
              </a:rPr>
              <a:t>Unifying the two linguistically makes for nice code</a:t>
            </a:r>
          </a:p>
          <a:p>
            <a:r>
              <a:rPr lang="en-US" dirty="0" smtClean="0">
                <a:latin typeface="+mn-lt"/>
              </a:rPr>
              <a:t>Assessing the need for Coordination protocols</a:t>
            </a:r>
            <a:endParaRPr lang="en-US" dirty="0">
              <a:latin typeface="+mn-lt"/>
            </a:endParaRPr>
          </a:p>
          <a:p>
            <a:pPr lvl="1"/>
            <a:r>
              <a:rPr lang="en-US" dirty="0" smtClean="0">
                <a:latin typeface="+mn-lt"/>
              </a:rPr>
              <a:t>CALM leads to straightforward program checks in Bloom</a:t>
            </a:r>
          </a:p>
          <a:p>
            <a:pPr lvl="1"/>
            <a:r>
              <a:rPr lang="en-US" dirty="0" smtClean="0">
                <a:latin typeface="+mn-lt"/>
              </a:rPr>
              <a:t>Points to games we can play in other languages/systems</a:t>
            </a:r>
          </a:p>
          <a:p>
            <a:pPr lvl="1"/>
            <a:r>
              <a:rPr lang="en-US" dirty="0" smtClean="0">
                <a:latin typeface="+mn-lt"/>
              </a:rPr>
              <a:t>Many interesting questions remain</a:t>
            </a:r>
          </a:p>
        </p:txBody>
      </p:sp>
    </p:spTree>
    <p:extLst>
      <p:ext uri="{BB962C8B-B14F-4D97-AF65-F5344CB8AC3E}">
        <p14:creationId xmlns:p14="http://schemas.microsoft.com/office/powerpoint/2010/main" val="2359276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small" dirty="0" smtClean="0">
                <a:latin typeface="+mn-lt"/>
                <a:cs typeface="Keep Calm Medium"/>
              </a:rPr>
              <a:t>BOOM</a:t>
            </a:r>
            <a:endParaRPr lang="en-US" cap="small" dirty="0">
              <a:latin typeface="+mn-lt"/>
              <a:cs typeface="Keep Calm Medium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alibri"/>
              </a:rPr>
              <a:t>In an era of cheap compute and ubiquitous data…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alibri"/>
              </a:rPr>
              <a:t>… </a:t>
            </a:r>
            <a:r>
              <a:rPr lang="en-US" b="1" dirty="0">
                <a:solidFill>
                  <a:srgbClr val="000000"/>
                </a:solidFill>
                <a:latin typeface="Calibri"/>
              </a:rPr>
              <a:t>Productivity</a:t>
            </a:r>
            <a:r>
              <a:rPr lang="en-US" dirty="0">
                <a:solidFill>
                  <a:srgbClr val="000000"/>
                </a:solidFill>
                <a:latin typeface="Calibri"/>
              </a:rPr>
              <a:t> is a key grand challenge in computing</a:t>
            </a:r>
            <a:r>
              <a:rPr lang="en-US" dirty="0" smtClean="0">
                <a:solidFill>
                  <a:srgbClr val="000000"/>
                </a:solidFill>
                <a:latin typeface="Calibri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alibri"/>
            </a:endParaRPr>
          </a:p>
          <a:p>
            <a:pPr marL="0" indent="0" algn="ctr">
              <a:buNone/>
            </a:pPr>
            <a:r>
              <a:rPr lang="en-US" b="1" dirty="0" smtClean="0">
                <a:latin typeface="+mn-lt"/>
              </a:rPr>
              <a:t>B</a:t>
            </a:r>
            <a:r>
              <a:rPr lang="en-US" dirty="0" smtClean="0">
                <a:latin typeface="+mn-lt"/>
              </a:rPr>
              <a:t>erkeley </a:t>
            </a:r>
            <a:r>
              <a:rPr lang="en-US" b="1" dirty="0" smtClean="0">
                <a:latin typeface="+mn-lt"/>
              </a:rPr>
              <a:t>O</a:t>
            </a:r>
            <a:r>
              <a:rPr lang="en-US" dirty="0" smtClean="0">
                <a:latin typeface="+mn-lt"/>
              </a:rPr>
              <a:t>rders </a:t>
            </a:r>
            <a:r>
              <a:rPr lang="en-US" b="1" dirty="0" smtClean="0">
                <a:latin typeface="+mn-lt"/>
              </a:rPr>
              <a:t>O</a:t>
            </a:r>
            <a:r>
              <a:rPr lang="en-US" dirty="0" smtClean="0">
                <a:latin typeface="+mn-lt"/>
              </a:rPr>
              <a:t>f </a:t>
            </a:r>
            <a:r>
              <a:rPr lang="en-US" b="1" dirty="0" smtClean="0">
                <a:latin typeface="+mn-lt"/>
              </a:rPr>
              <a:t>M</a:t>
            </a:r>
            <a:r>
              <a:rPr lang="en-US" dirty="0" smtClean="0">
                <a:latin typeface="+mn-lt"/>
              </a:rPr>
              <a:t>agnitude </a:t>
            </a:r>
            <a:r>
              <a:rPr lang="en-US" sz="2400" dirty="0" smtClean="0">
                <a:latin typeface="+mn-lt"/>
              </a:rPr>
              <a:t>project </a:t>
            </a:r>
            <a:r>
              <a:rPr lang="en-US" dirty="0" smtClean="0">
                <a:latin typeface="+mn-lt"/>
              </a:rPr>
              <a:t/>
            </a:r>
            <a:br>
              <a:rPr lang="en-US" dirty="0" smtClean="0">
                <a:latin typeface="+mn-lt"/>
              </a:rPr>
            </a:br>
            <a:r>
              <a:rPr lang="en-US" sz="2400" dirty="0" smtClean="0">
                <a:latin typeface="+mn-lt"/>
              </a:rPr>
              <a:t>OOM bigger systems, OOM less code.</a:t>
            </a:r>
          </a:p>
          <a:p>
            <a:pPr marL="0" indent="0">
              <a:buNone/>
            </a:pPr>
            <a:endParaRPr lang="en-US" dirty="0" smtClean="0">
              <a:latin typeface="+mn-lt"/>
            </a:endParaRPr>
          </a:p>
          <a:p>
            <a:pPr marL="0" indent="0" algn="ctr">
              <a:buNone/>
            </a:pPr>
            <a:r>
              <a:rPr lang="en-US" sz="2600" i="1" dirty="0" smtClean="0">
                <a:latin typeface="+mn-lt"/>
              </a:rPr>
              <a:t>Significantly improve productivity for developers of distributed systems.</a:t>
            </a:r>
            <a:endParaRPr lang="en-US" sz="2600" i="1" dirty="0">
              <a:latin typeface="+mn-lt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2518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hoto.JP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180" r="2128" b="2390"/>
          <a:stretch/>
        </p:blipFill>
        <p:spPr>
          <a:xfrm rot="5400000">
            <a:off x="-1162648" y="1162646"/>
            <a:ext cx="6858002" cy="453270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32708" y="0"/>
            <a:ext cx="4611292" cy="6858000"/>
          </a:xfrm>
        </p:spPr>
        <p:txBody>
          <a:bodyPr anchor="t"/>
          <a:lstStyle/>
          <a:p>
            <a:pPr marL="0" indent="0" algn="ctr">
              <a:buNone/>
            </a:pPr>
            <a:r>
              <a:rPr lang="en-US" dirty="0">
                <a:latin typeface="Keep Calm Medium"/>
                <a:cs typeface="Keep Calm Medium"/>
              </a:rPr>
              <a:t>THE</a:t>
            </a:r>
          </a:p>
          <a:p>
            <a:pPr marL="0" indent="0" algn="ctr">
              <a:buNone/>
            </a:pPr>
            <a:r>
              <a:rPr lang="en-US" sz="2400" dirty="0">
                <a:latin typeface="Keep Calm Medium"/>
                <a:cs typeface="Keep Calm Medium"/>
              </a:rPr>
              <a:t>von </a:t>
            </a:r>
            <a:r>
              <a:rPr lang="en-US" dirty="0">
                <a:latin typeface="Keep Calm Medium"/>
                <a:cs typeface="Keep Calm Medium"/>
              </a:rPr>
              <a:t>NEUMANN</a:t>
            </a:r>
          </a:p>
          <a:p>
            <a:pPr marL="0" indent="0" algn="ctr">
              <a:buNone/>
            </a:pPr>
            <a:r>
              <a:rPr lang="en-US" dirty="0">
                <a:latin typeface="Keep Calm Medium"/>
                <a:cs typeface="Keep Calm Medium"/>
              </a:rPr>
              <a:t>MACHINE</a:t>
            </a:r>
          </a:p>
          <a:p>
            <a:pPr marL="0" indent="0" algn="ctr">
              <a:buNone/>
            </a:pPr>
            <a:endParaRPr lang="en-US" dirty="0" smtClean="0">
              <a:latin typeface="Keep Calm Medium"/>
              <a:cs typeface="Keep Calm Medium"/>
            </a:endParaRPr>
          </a:p>
          <a:p>
            <a:r>
              <a:rPr lang="en-US" sz="2800" dirty="0" smtClean="0">
                <a:latin typeface="Keep Calm Medium"/>
                <a:cs typeface="Keep Calm Medium"/>
              </a:rPr>
              <a:t>ORDER</a:t>
            </a:r>
            <a:endParaRPr lang="en-US" sz="2800" dirty="0">
              <a:latin typeface="Keep Calm Medium"/>
              <a:cs typeface="Keep Calm Medium"/>
            </a:endParaRPr>
          </a:p>
          <a:p>
            <a:pPr lvl="1"/>
            <a:r>
              <a:rPr lang="en-US" sz="2400" dirty="0" smtClean="0">
                <a:latin typeface="Keep Calm Medium"/>
                <a:cs typeface="Keep Calm Medium"/>
              </a:rPr>
              <a:t>LIST of Instructions</a:t>
            </a:r>
          </a:p>
          <a:p>
            <a:pPr lvl="1"/>
            <a:r>
              <a:rPr lang="en-US" sz="2400" dirty="0" smtClean="0">
                <a:latin typeface="Keep Calm Medium"/>
                <a:cs typeface="Keep Calm Medium"/>
              </a:rPr>
              <a:t>ARRAY of Memory</a:t>
            </a:r>
          </a:p>
          <a:p>
            <a:pPr lvl="1"/>
            <a:endParaRPr lang="en-US" sz="2400" dirty="0">
              <a:latin typeface="Keep Calm Medium"/>
              <a:cs typeface="Keep Calm Medium"/>
            </a:endParaRPr>
          </a:p>
          <a:p>
            <a:r>
              <a:rPr lang="en-US" sz="2800" dirty="0" smtClean="0">
                <a:latin typeface="Keep Calm Medium"/>
                <a:cs typeface="Keep Calm Medium"/>
              </a:rPr>
              <a:t>THE STATE</a:t>
            </a:r>
            <a:endParaRPr lang="en-US" sz="2800" dirty="0">
              <a:latin typeface="Keep Calm Medium"/>
              <a:cs typeface="Keep Calm Medium"/>
            </a:endParaRPr>
          </a:p>
          <a:p>
            <a:pPr lvl="1"/>
            <a:r>
              <a:rPr lang="en-US" sz="2400" dirty="0" smtClean="0">
                <a:latin typeface="Keep Calm Medium"/>
                <a:cs typeface="Keep Calm Medium"/>
              </a:rPr>
              <a:t>Mutation </a:t>
            </a:r>
            <a:r>
              <a:rPr lang="en-US" sz="2400" dirty="0">
                <a:latin typeface="Keep Calm Medium"/>
                <a:cs typeface="Keep Calm Medium"/>
              </a:rPr>
              <a:t>in </a:t>
            </a:r>
            <a:r>
              <a:rPr lang="en-US" sz="2400" dirty="0" smtClean="0">
                <a:latin typeface="Keep Calm Medium"/>
                <a:cs typeface="Keep Calm Medium"/>
              </a:rPr>
              <a:t>time</a:t>
            </a:r>
            <a:endParaRPr lang="en-US" sz="2400" dirty="0">
              <a:latin typeface="Keep Calm Medium"/>
              <a:cs typeface="Keep Calm Medium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38100" cmpd="sng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Keep Calm Medium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769" t="5320" r="4157" b="30233"/>
          <a:stretch/>
        </p:blipFill>
        <p:spPr>
          <a:xfrm>
            <a:off x="57421" y="174330"/>
            <a:ext cx="1964504" cy="18068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59412" y="1255485"/>
            <a:ext cx="2362200" cy="14514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3600" y="5029200"/>
            <a:ext cx="1045882" cy="889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9412" y="3352800"/>
            <a:ext cx="2893143" cy="10401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31907" y="2590800"/>
            <a:ext cx="3383956" cy="1143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600" y="4285058"/>
            <a:ext cx="1460500" cy="103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53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Click="0">
        <p:fade/>
      </p:transition>
    </mc:Choice>
    <mc:Fallback xmlns="">
      <p:transition xmlns:p14="http://schemas.microsoft.com/office/powerpoint/2010/main" advClick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8019" r="22075"/>
          <a:stretch/>
        </p:blipFill>
        <p:spPr>
          <a:xfrm>
            <a:off x="0" y="0"/>
            <a:ext cx="4532708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2400" y="664255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Keep Calm Medium"/>
              </a:rPr>
              <a:t>http://</a:t>
            </a:r>
            <a:r>
              <a:rPr lang="en-US" sz="900" dirty="0" err="1">
                <a:solidFill>
                  <a:srgbClr val="FFFFFF"/>
                </a:solidFill>
                <a:latin typeface="Keep Calm Medium"/>
              </a:rPr>
              <a:t>www.flickr.com</a:t>
            </a:r>
            <a:r>
              <a:rPr lang="en-US" sz="900" dirty="0">
                <a:solidFill>
                  <a:srgbClr val="FFFFFF"/>
                </a:solidFill>
                <a:latin typeface="Keep Calm Medium"/>
              </a:rPr>
              <a:t>/photos/</a:t>
            </a:r>
            <a:r>
              <a:rPr lang="en-US" sz="900" dirty="0" err="1">
                <a:solidFill>
                  <a:srgbClr val="FFFFFF"/>
                </a:solidFill>
                <a:latin typeface="Keep Calm Medium"/>
              </a:rPr>
              <a:t>scobleizer</a:t>
            </a:r>
            <a:r>
              <a:rPr lang="en-US" sz="900" dirty="0">
                <a:solidFill>
                  <a:srgbClr val="FFFFFF"/>
                </a:solidFill>
                <a:latin typeface="Keep Calm Medium"/>
              </a:rPr>
              <a:t>/4870003098/sizes/l/in/</a:t>
            </a:r>
            <a:r>
              <a:rPr lang="en-US" sz="900" dirty="0" err="1">
                <a:solidFill>
                  <a:srgbClr val="FFFFFF"/>
                </a:solidFill>
                <a:latin typeface="Keep Calm Medium"/>
              </a:rPr>
              <a:t>photostream</a:t>
            </a:r>
            <a:r>
              <a:rPr lang="en-US" sz="900" dirty="0">
                <a:solidFill>
                  <a:srgbClr val="FFFFFF"/>
                </a:solidFill>
                <a:latin typeface="Keep Calm Medium"/>
              </a:rPr>
              <a:t>/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32708" y="152400"/>
            <a:ext cx="4611292" cy="6705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Keep Calm Medium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Keep Calm Medium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Keep Calm Medium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Keep Calm Medium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Keep Calm Medium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cs typeface="Keep Calm Medium"/>
              </a:rPr>
              <a:t>DISTRIBUTED COMPUTING </a:t>
            </a:r>
          </a:p>
          <a:p>
            <a:pPr marL="0" indent="0" algn="ctr">
              <a:buNone/>
            </a:pPr>
            <a:r>
              <a:rPr lang="en-US" sz="2400" dirty="0">
                <a:cs typeface="Keep Calm Medium"/>
              </a:rPr>
              <a:t>IS THE </a:t>
            </a:r>
          </a:p>
          <a:p>
            <a:pPr marL="0" indent="0" algn="ctr">
              <a:buNone/>
            </a:pPr>
            <a:r>
              <a:rPr lang="en-US" dirty="0">
                <a:cs typeface="Keep Calm Medium"/>
              </a:rPr>
              <a:t>NEW NORMAL</a:t>
            </a:r>
          </a:p>
          <a:p>
            <a:pPr marL="0" indent="0">
              <a:buNone/>
            </a:pPr>
            <a:endParaRPr lang="en-US" dirty="0" smtClean="0">
              <a:cs typeface="Keep Calm Medium"/>
            </a:endParaRPr>
          </a:p>
          <a:p>
            <a:r>
              <a:rPr lang="en-US" sz="2400" dirty="0" smtClean="0">
                <a:cs typeface="Keep Calm Medium"/>
              </a:rPr>
              <a:t>ORDER </a:t>
            </a:r>
            <a:r>
              <a:rPr lang="en-US" sz="1800" dirty="0" smtClean="0">
                <a:cs typeface="Keep Calm Medium"/>
              </a:rPr>
              <a:t>IS TOO</a:t>
            </a:r>
            <a:r>
              <a:rPr lang="en-US" sz="2400" dirty="0" smtClean="0">
                <a:cs typeface="Keep Calm Medium"/>
              </a:rPr>
              <a:t> COSTLY</a:t>
            </a:r>
            <a:endParaRPr lang="en-US" sz="2400" dirty="0">
              <a:cs typeface="Keep Calm Medium"/>
            </a:endParaRPr>
          </a:p>
          <a:p>
            <a:pPr lvl="1"/>
            <a:r>
              <a:rPr lang="en-US" sz="2000" dirty="0" smtClean="0">
                <a:cs typeface="Keep Calm Medium"/>
              </a:rPr>
              <a:t>Coordination</a:t>
            </a:r>
          </a:p>
          <a:p>
            <a:pPr lvl="1"/>
            <a:endParaRPr lang="en-US" sz="2000" dirty="0" smtClean="0">
              <a:cs typeface="Keep Calm Medium"/>
            </a:endParaRPr>
          </a:p>
          <a:p>
            <a:r>
              <a:rPr lang="en-US" sz="2400" dirty="0" smtClean="0">
                <a:cs typeface="Keep Calm Medium"/>
              </a:rPr>
              <a:t>THE STATE </a:t>
            </a:r>
            <a:r>
              <a:rPr lang="en-US" sz="1800" dirty="0" smtClean="0">
                <a:cs typeface="Keep Calm Medium"/>
              </a:rPr>
              <a:t>IS </a:t>
            </a:r>
            <a:r>
              <a:rPr lang="en-US" sz="2400" dirty="0" smtClean="0">
                <a:cs typeface="Keep Calm Medium"/>
              </a:rPr>
              <a:t>HEARSAY</a:t>
            </a:r>
          </a:p>
          <a:p>
            <a:pPr lvl="1"/>
            <a:r>
              <a:rPr lang="en-US" sz="2000" dirty="0" smtClean="0">
                <a:cs typeface="Keep Calm Medium"/>
              </a:rPr>
              <a:t>Delay</a:t>
            </a:r>
          </a:p>
          <a:p>
            <a:pPr lvl="1"/>
            <a:r>
              <a:rPr lang="en-US" sz="2000" dirty="0" smtClean="0">
                <a:cs typeface="Keep Calm Medium"/>
              </a:rPr>
              <a:t>Failure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38100" cmpd="sng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Keep Calm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01807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0"/>
            <a:ext cx="4419599" cy="6858000"/>
          </a:xfrm>
        </p:spPr>
        <p:txBody>
          <a:bodyPr anchor="ctr"/>
          <a:lstStyle/>
          <a:p>
            <a:pPr marL="0" indent="0">
              <a:buNone/>
            </a:pPr>
            <a:r>
              <a:rPr lang="en-US" sz="2000" u="sng" dirty="0" smtClean="0">
                <a:latin typeface="Keep Calm Medium"/>
                <a:cs typeface="Keep Calm Medium"/>
              </a:rPr>
              <a:t>DISORDERLY PROGRAMMING</a:t>
            </a:r>
            <a:endParaRPr lang="en-US" sz="2000" dirty="0" smtClean="0">
              <a:latin typeface="Keep Calm Medium"/>
              <a:cs typeface="Keep Calm Medium"/>
            </a:endParaRPr>
          </a:p>
          <a:p>
            <a:pPr marL="0" indent="0">
              <a:buNone/>
            </a:pPr>
            <a:r>
              <a:rPr lang="en-US" sz="2000" dirty="0" smtClean="0">
                <a:latin typeface="Keep Calm Medium"/>
                <a:cs typeface="Keep Calm Medium"/>
              </a:rPr>
              <a:t>STATE</a:t>
            </a:r>
          </a:p>
          <a:p>
            <a:pPr lvl="1"/>
            <a:r>
              <a:rPr lang="en-US" sz="1600" dirty="0" smtClean="0">
                <a:latin typeface="Keep Calm Medium"/>
                <a:cs typeface="Keep Calm Medium"/>
              </a:rPr>
              <a:t>Order-insensitive objects</a:t>
            </a:r>
            <a:endParaRPr lang="en-US" sz="2000" dirty="0">
              <a:latin typeface="Keep Calm Medium"/>
              <a:cs typeface="Keep Calm Medium"/>
            </a:endParaRPr>
          </a:p>
          <a:p>
            <a:pPr marL="0" indent="0">
              <a:buNone/>
            </a:pPr>
            <a:r>
              <a:rPr lang="en-US" sz="2000" dirty="0" smtClean="0">
                <a:latin typeface="Keep Calm Medium"/>
                <a:cs typeface="Keep Calm Medium"/>
              </a:rPr>
              <a:t>LOGIC</a:t>
            </a:r>
          </a:p>
          <a:p>
            <a:pPr lvl="1"/>
            <a:r>
              <a:rPr lang="en-US" sz="1600" dirty="0" smtClean="0">
                <a:latin typeface="Keep Calm Medium"/>
                <a:cs typeface="Keep Calm Medium"/>
              </a:rPr>
              <a:t>Order-insensitive merge rules</a:t>
            </a:r>
            <a:endParaRPr lang="en-US" sz="2000" dirty="0">
              <a:latin typeface="Keep Calm Medium"/>
              <a:cs typeface="Keep Calm Medium"/>
            </a:endParaRPr>
          </a:p>
          <a:p>
            <a:pPr marL="0" indent="0">
              <a:buNone/>
            </a:pPr>
            <a:endParaRPr lang="en-US" sz="2000" i="1" dirty="0" smtClean="0">
              <a:latin typeface="Keep Calm Medium"/>
              <a:cs typeface="Keep Calm Medium"/>
            </a:endParaRPr>
          </a:p>
          <a:p>
            <a:pPr marL="0" indent="0">
              <a:buNone/>
            </a:pPr>
            <a:r>
              <a:rPr lang="en-US" sz="2000" dirty="0" smtClean="0">
                <a:latin typeface="Keep Calm Medium"/>
                <a:cs typeface="Keep Calm Medium"/>
              </a:rPr>
              <a:t>IMPLICATION: KEEP CALM</a:t>
            </a:r>
            <a:endParaRPr lang="en-US" sz="2000" i="1" dirty="0" smtClean="0">
              <a:latin typeface="Keep Calm Medium"/>
              <a:cs typeface="Keep Calm Medium"/>
            </a:endParaRPr>
          </a:p>
          <a:p>
            <a:pPr lvl="1"/>
            <a:r>
              <a:rPr lang="en-US" sz="1600" dirty="0" smtClean="0">
                <a:latin typeface="Keep Calm Medium"/>
                <a:cs typeface="Keep Calm Medium"/>
              </a:rPr>
              <a:t>Asynchrony is irrelevant</a:t>
            </a:r>
          </a:p>
          <a:p>
            <a:pPr lvl="1"/>
            <a:r>
              <a:rPr lang="en-US" sz="1600" dirty="0" smtClean="0">
                <a:latin typeface="Keep Calm Medium"/>
                <a:cs typeface="Keep Calm Medium"/>
              </a:rPr>
              <a:t>Replication is easy</a:t>
            </a:r>
          </a:p>
          <a:p>
            <a:pPr lvl="1"/>
            <a:r>
              <a:rPr lang="en-US" sz="1600" dirty="0" smtClean="0">
                <a:latin typeface="Keep Calm Medium"/>
                <a:cs typeface="Keep Calm Medium"/>
              </a:rPr>
              <a:t>Coordination is unnecessary</a:t>
            </a:r>
            <a:endParaRPr lang="en-US" sz="2000" dirty="0">
              <a:latin typeface="Keep Calm Medium"/>
              <a:cs typeface="Keep Calm Medium"/>
            </a:endParaRPr>
          </a:p>
          <a:p>
            <a:pPr marL="0" indent="0">
              <a:buNone/>
            </a:pPr>
            <a:endParaRPr lang="en-US" sz="2000" dirty="0" smtClean="0">
              <a:latin typeface="Keep Calm Medium"/>
              <a:cs typeface="Keep Calm Medium"/>
            </a:endParaRPr>
          </a:p>
          <a:p>
            <a:pPr marL="0" indent="0">
              <a:buNone/>
            </a:pPr>
            <a:r>
              <a:rPr lang="en-US" sz="2000" dirty="0" smtClean="0">
                <a:latin typeface="Keep Calm Medium"/>
                <a:cs typeface="Keep Calm Medium"/>
              </a:rPr>
              <a:t>Not always possible!  But often.</a:t>
            </a:r>
          </a:p>
          <a:p>
            <a:pPr lvl="1"/>
            <a:r>
              <a:rPr lang="en-US" sz="1600" i="1" dirty="0" smtClean="0">
                <a:latin typeface="Keep Calm Medium"/>
                <a:cs typeface="Keep Calm Medium"/>
              </a:rPr>
              <a:t>Disorder by default</a:t>
            </a:r>
          </a:p>
          <a:p>
            <a:pPr lvl="1"/>
            <a:r>
              <a:rPr lang="en-US" sz="1600" i="1" dirty="0" smtClean="0">
                <a:latin typeface="Keep Calm Medium"/>
                <a:cs typeface="Keep Calm Medium"/>
              </a:rPr>
              <a:t>Order is the exception</a:t>
            </a:r>
            <a:r>
              <a:rPr lang="en-US" sz="1600" dirty="0" smtClean="0">
                <a:latin typeface="Keep Calm Medium"/>
                <a:cs typeface="Keep Calm Medium"/>
              </a:rPr>
              <a:t>.</a:t>
            </a:r>
          </a:p>
          <a:p>
            <a:pPr marL="0" indent="0">
              <a:buNone/>
            </a:pPr>
            <a:endParaRPr lang="en-US" sz="2000" dirty="0" smtClean="0">
              <a:cs typeface="Keep Calm Medium"/>
            </a:endParaRPr>
          </a:p>
          <a:p>
            <a:pPr marL="0" indent="0">
              <a:buNone/>
            </a:pPr>
            <a:r>
              <a:rPr lang="en-US" sz="2000" dirty="0" smtClean="0">
                <a:cs typeface="Keep Calm Medium"/>
              </a:rPr>
              <a:t>The CALM Theorem says when.</a:t>
            </a:r>
            <a:endParaRPr lang="en-US" sz="2000" dirty="0">
              <a:cs typeface="Keep Calm Medium"/>
            </a:endParaRPr>
          </a:p>
          <a:p>
            <a:pPr lvl="1"/>
            <a:endParaRPr lang="en-US" sz="1600" dirty="0">
              <a:cs typeface="Keep Calm Medium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2400" y="664255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Keep Calm Medium"/>
              </a:rPr>
              <a:t>http://</a:t>
            </a:r>
            <a:r>
              <a:rPr lang="en-US" sz="900" dirty="0" err="1">
                <a:solidFill>
                  <a:srgbClr val="FFFFFF"/>
                </a:solidFill>
                <a:latin typeface="Keep Calm Medium"/>
              </a:rPr>
              <a:t>www.flickr.com</a:t>
            </a:r>
            <a:r>
              <a:rPr lang="en-US" sz="900" dirty="0">
                <a:solidFill>
                  <a:srgbClr val="FFFFFF"/>
                </a:solidFill>
                <a:latin typeface="Keep Calm Medium"/>
              </a:rPr>
              <a:t>/photos/</a:t>
            </a:r>
            <a:r>
              <a:rPr lang="en-US" sz="900" dirty="0" err="1">
                <a:solidFill>
                  <a:srgbClr val="FFFFFF"/>
                </a:solidFill>
                <a:latin typeface="Keep Calm Medium"/>
              </a:rPr>
              <a:t>scobleizer</a:t>
            </a:r>
            <a:r>
              <a:rPr lang="en-US" sz="900" dirty="0">
                <a:solidFill>
                  <a:srgbClr val="FFFFFF"/>
                </a:solidFill>
                <a:latin typeface="Keep Calm Medium"/>
              </a:rPr>
              <a:t>/4870003098/sizes/l/in/</a:t>
            </a:r>
            <a:r>
              <a:rPr lang="en-US" sz="900" dirty="0" err="1">
                <a:solidFill>
                  <a:srgbClr val="FFFFFF"/>
                </a:solidFill>
                <a:latin typeface="Keep Calm Medium"/>
              </a:rPr>
              <a:t>photostream</a:t>
            </a:r>
            <a:r>
              <a:rPr lang="en-US" sz="900" dirty="0">
                <a:solidFill>
                  <a:srgbClr val="FFFFFF"/>
                </a:solidFill>
                <a:latin typeface="Keep Calm Medium"/>
              </a:rPr>
              <a:t>/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38100" cmpd="sng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Keep Calm Medium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0"/>
            <a:ext cx="4532708" cy="6858000"/>
            <a:chOff x="0" y="0"/>
            <a:chExt cx="4532708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4532708" cy="6858000"/>
            </a:xfrm>
            <a:prstGeom prst="rect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Keep Calm Medium"/>
              </a:endParaRPr>
            </a:p>
          </p:txBody>
        </p:sp>
        <p:pic>
          <p:nvPicPr>
            <p:cNvPr id="11" name="Picture 10" descr="keep-calm-and-query-on-9.pd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849" r="16698"/>
            <a:stretch/>
          </p:blipFill>
          <p:spPr>
            <a:xfrm>
              <a:off x="304800" y="0"/>
              <a:ext cx="3906737" cy="6858000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4675725" y="202024"/>
            <a:ext cx="4343805" cy="2265558"/>
          </a:xfrm>
          <a:prstGeom prst="rect">
            <a:avLst/>
          </a:prstGeom>
          <a:noFill/>
          <a:ln w="1905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3773797" y="5375249"/>
            <a:ext cx="5370203" cy="1226656"/>
            <a:chOff x="3773797" y="5505119"/>
            <a:chExt cx="5370203" cy="1226656"/>
          </a:xfrm>
        </p:grpSpPr>
        <p:sp>
          <p:nvSpPr>
            <p:cNvPr id="2" name="Rectangle 1"/>
            <p:cNvSpPr/>
            <p:nvPr/>
          </p:nvSpPr>
          <p:spPr>
            <a:xfrm>
              <a:off x="4531414" y="5728828"/>
              <a:ext cx="4612586" cy="721515"/>
            </a:xfrm>
            <a:prstGeom prst="rect">
              <a:avLst/>
            </a:prstGeom>
            <a:solidFill>
              <a:schemeClr val="tx1">
                <a:alpha val="29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/>
                <a:buChar char="•"/>
              </a:pPr>
              <a:endParaRPr lang="en-US"/>
            </a:p>
          </p:txBody>
        </p:sp>
        <p:sp>
          <p:nvSpPr>
            <p:cNvPr id="5" name="Isosceles Triangle 4"/>
            <p:cNvSpPr/>
            <p:nvPr/>
          </p:nvSpPr>
          <p:spPr>
            <a:xfrm rot="16200000">
              <a:off x="3463505" y="5815411"/>
              <a:ext cx="1226656" cy="606072"/>
            </a:xfrm>
            <a:prstGeom prst="triangle">
              <a:avLst/>
            </a:prstGeom>
            <a:solidFill>
              <a:srgbClr val="FFFFFF">
                <a:alpha val="30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380758" y="5736925"/>
              <a:ext cx="150654" cy="721515"/>
            </a:xfrm>
            <a:prstGeom prst="rect">
              <a:avLst/>
            </a:prstGeom>
            <a:solidFill>
              <a:srgbClr val="FFFFFF">
                <a:alpha val="29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ctr">
                <a:buFont typeface="Arial"/>
                <a:buChar char="•"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7530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4"/>
                </a:solidFill>
                <a:latin typeface="Courier"/>
                <a:cs typeface="Geneva"/>
              </a:rPr>
              <a:t>&lt;~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ourier"/>
                <a:cs typeface="Geneva"/>
              </a:rPr>
              <a:t>bloom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ourier"/>
              <a:cs typeface="Genev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n-lt"/>
              </a:rPr>
              <a:t>A disorderly distributed language</a:t>
            </a: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as above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[Hellerstein, et al.  CIDR11]</a:t>
            </a:r>
            <a:endParaRPr lang="en-US" dirty="0" smtClean="0">
              <a:latin typeface="Calibri"/>
              <a:cs typeface="Calibri"/>
              <a:hlinkClick r:id="rId2"/>
            </a:endParaRPr>
          </a:p>
          <a:p>
            <a:pPr lvl="1"/>
            <a:r>
              <a:rPr lang="en-US" dirty="0" smtClean="0">
                <a:latin typeface="Calibri"/>
                <a:cs typeface="Calibri"/>
                <a:hlinkClick r:id="rId2"/>
              </a:rPr>
              <a:t>http://bloom-lang.org</a:t>
            </a:r>
            <a:endParaRPr lang="en-US" dirty="0" smtClean="0">
              <a:latin typeface="Calibri"/>
              <a:cs typeface="Calibri"/>
            </a:endParaRPr>
          </a:p>
          <a:p>
            <a:pPr lvl="1"/>
            <a:r>
              <a:rPr lang="en-US" dirty="0" smtClean="0">
                <a:latin typeface="Calibri"/>
                <a:cs typeface="Calibri"/>
              </a:rPr>
              <a:t>Ruby prototype: Bud</a:t>
            </a:r>
          </a:p>
          <a:p>
            <a:pPr lvl="1"/>
            <a:endParaRPr lang="en-US" dirty="0" smtClean="0"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Theoretical </a:t>
            </a:r>
            <a:r>
              <a:rPr lang="en-US" dirty="0">
                <a:latin typeface="Calibri"/>
                <a:cs typeface="Calibri"/>
              </a:rPr>
              <a:t>grounding: </a:t>
            </a:r>
            <a:r>
              <a:rPr lang="en-US" dirty="0" err="1">
                <a:latin typeface="Calibri"/>
                <a:cs typeface="Calibri"/>
              </a:rPr>
              <a:t>Dedalus</a:t>
            </a:r>
            <a:endParaRPr lang="en-US" dirty="0">
              <a:latin typeface="Calibri"/>
              <a:cs typeface="Calibri"/>
            </a:endParaRPr>
          </a:p>
          <a:p>
            <a:pPr lvl="1"/>
            <a:r>
              <a:rPr lang="en-US" dirty="0">
                <a:latin typeface="Calibri"/>
                <a:cs typeface="Calibri"/>
              </a:rPr>
              <a:t>A logic </a:t>
            </a:r>
            <a:r>
              <a:rPr lang="en-US" dirty="0" smtClean="0">
                <a:latin typeface="Calibri"/>
                <a:cs typeface="Calibri"/>
              </a:rPr>
              <a:t>for data, space </a:t>
            </a:r>
            <a:r>
              <a:rPr lang="en-US" dirty="0">
                <a:latin typeface="Calibri"/>
                <a:cs typeface="Calibri"/>
              </a:rPr>
              <a:t>and time </a:t>
            </a:r>
            <a:endParaRPr lang="en-US" dirty="0" smtClean="0">
              <a:latin typeface="Calibri"/>
              <a:cs typeface="Calibri"/>
            </a:endParaRPr>
          </a:p>
          <a:p>
            <a:pPr lvl="1"/>
            <a:r>
              <a:rPr lang="en-US" dirty="0" smtClean="0">
                <a:latin typeface="Calibri"/>
                <a:cs typeface="Calibri"/>
              </a:rPr>
              <a:t>Model</a:t>
            </a:r>
            <a:r>
              <a:rPr lang="en-US" dirty="0">
                <a:latin typeface="Calibri"/>
                <a:cs typeface="Calibri"/>
              </a:rPr>
              <a:t>-theoretic </a:t>
            </a:r>
            <a:r>
              <a:rPr lang="en-US" dirty="0" smtClean="0">
                <a:latin typeface="Calibri"/>
                <a:cs typeface="Calibri"/>
              </a:rPr>
              <a:t>(fully declarative</a:t>
            </a:r>
            <a:r>
              <a:rPr lang="en-US" dirty="0">
                <a:latin typeface="Calibri"/>
                <a:cs typeface="Calibri"/>
              </a:rPr>
              <a:t>) </a:t>
            </a:r>
            <a:r>
              <a:rPr lang="en-US" dirty="0" smtClean="0">
                <a:latin typeface="Calibri"/>
                <a:cs typeface="Calibri"/>
              </a:rPr>
              <a:t>semantics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[Alvaro, et al.  Datalog2.0-11, Datalog2.0-12]</a:t>
            </a:r>
          </a:p>
          <a:p>
            <a:pPr lvl="1"/>
            <a:endParaRPr lang="en-US" dirty="0">
              <a:latin typeface="Calibri"/>
              <a:cs typeface="Calibri"/>
            </a:endParaRPr>
          </a:p>
          <a:p>
            <a:pPr lvl="1"/>
            <a:endParaRPr lang="en-US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60274" y="3044793"/>
            <a:ext cx="2886250" cy="369332"/>
          </a:xfrm>
          <a:prstGeom prst="rect">
            <a:avLst/>
          </a:prstGeom>
          <a:solidFill>
            <a:schemeClr val="tx1"/>
          </a:solidFill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pPr marL="0" lvl="2"/>
            <a:r>
              <a:rPr lang="en-US" dirty="0">
                <a:solidFill>
                  <a:srgbClr val="FF9615"/>
                </a:solidFill>
                <a:latin typeface="Courier"/>
                <a:cs typeface="Courier"/>
              </a:rPr>
              <a:t>% gem install </a:t>
            </a:r>
            <a:r>
              <a:rPr lang="en-US" dirty="0" smtClean="0">
                <a:solidFill>
                  <a:srgbClr val="FF9615"/>
                </a:solidFill>
                <a:latin typeface="Courier"/>
                <a:cs typeface="Courier"/>
              </a:rPr>
              <a:t>bud</a:t>
            </a:r>
            <a:endParaRPr lang="en-US" dirty="0">
              <a:solidFill>
                <a:srgbClr val="FF9615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91812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4"/>
                </a:solidFill>
                <a:latin typeface="Courier"/>
                <a:cs typeface="Geneva"/>
              </a:rPr>
              <a:t>&lt;~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ourier"/>
                <a:cs typeface="Geneva"/>
              </a:rPr>
              <a:t>bloom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ourier"/>
              <a:cs typeface="Genev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n-lt"/>
              </a:rPr>
              <a:t>A disorderly distributed language</a:t>
            </a: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as above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[Hellerstein, et al.  CIDR11]</a:t>
            </a:r>
            <a:endParaRPr lang="en-US" dirty="0" smtClean="0">
              <a:latin typeface="Calibri"/>
              <a:cs typeface="Calibri"/>
              <a:hlinkClick r:id="rId2"/>
            </a:endParaRPr>
          </a:p>
          <a:p>
            <a:pPr lvl="1"/>
            <a:r>
              <a:rPr lang="en-US" dirty="0" smtClean="0">
                <a:latin typeface="Calibri"/>
                <a:cs typeface="Calibri"/>
                <a:hlinkClick r:id="rId2"/>
              </a:rPr>
              <a:t>http://bloom-lang.org</a:t>
            </a:r>
            <a:endParaRPr lang="en-US" dirty="0" smtClean="0">
              <a:latin typeface="Calibri"/>
              <a:cs typeface="Calibri"/>
            </a:endParaRPr>
          </a:p>
          <a:p>
            <a:pPr lvl="1"/>
            <a:r>
              <a:rPr lang="en-US" dirty="0" smtClean="0">
                <a:latin typeface="Calibri"/>
                <a:cs typeface="Calibri"/>
              </a:rPr>
              <a:t>Ruby prototype: Bud</a:t>
            </a:r>
          </a:p>
          <a:p>
            <a:pPr lvl="1"/>
            <a:endParaRPr lang="en-US" dirty="0" smtClean="0"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Theoretical </a:t>
            </a:r>
            <a:r>
              <a:rPr lang="en-US" dirty="0">
                <a:latin typeface="Calibri"/>
                <a:cs typeface="Calibri"/>
              </a:rPr>
              <a:t>grounding: </a:t>
            </a:r>
            <a:r>
              <a:rPr lang="en-US" dirty="0" err="1">
                <a:latin typeface="Calibri"/>
                <a:cs typeface="Calibri"/>
              </a:rPr>
              <a:t>Dedalus</a:t>
            </a:r>
            <a:endParaRPr lang="en-US" dirty="0">
              <a:latin typeface="Calibri"/>
              <a:cs typeface="Calibri"/>
            </a:endParaRPr>
          </a:p>
          <a:p>
            <a:pPr lvl="1"/>
            <a:r>
              <a:rPr lang="en-US" dirty="0">
                <a:latin typeface="Calibri"/>
                <a:cs typeface="Calibri"/>
              </a:rPr>
              <a:t>A logic </a:t>
            </a:r>
            <a:r>
              <a:rPr lang="en-US" dirty="0" smtClean="0">
                <a:latin typeface="Calibri"/>
                <a:cs typeface="Calibri"/>
              </a:rPr>
              <a:t>for data, space </a:t>
            </a:r>
            <a:r>
              <a:rPr lang="en-US" dirty="0">
                <a:latin typeface="Calibri"/>
                <a:cs typeface="Calibri"/>
              </a:rPr>
              <a:t>and time </a:t>
            </a:r>
            <a:endParaRPr lang="en-US" dirty="0" smtClean="0">
              <a:latin typeface="Calibri"/>
              <a:cs typeface="Calibri"/>
            </a:endParaRPr>
          </a:p>
          <a:p>
            <a:pPr lvl="1"/>
            <a:r>
              <a:rPr lang="en-US" dirty="0" smtClean="0">
                <a:latin typeface="Calibri"/>
                <a:cs typeface="Calibri"/>
              </a:rPr>
              <a:t>Model</a:t>
            </a:r>
            <a:r>
              <a:rPr lang="en-US" dirty="0">
                <a:latin typeface="Calibri"/>
                <a:cs typeface="Calibri"/>
              </a:rPr>
              <a:t>-theoretic </a:t>
            </a:r>
            <a:r>
              <a:rPr lang="en-US" dirty="0" smtClean="0">
                <a:latin typeface="Calibri"/>
                <a:cs typeface="Calibri"/>
              </a:rPr>
              <a:t>(fully declarative</a:t>
            </a:r>
            <a:r>
              <a:rPr lang="en-US" dirty="0">
                <a:latin typeface="Calibri"/>
                <a:cs typeface="Calibri"/>
              </a:rPr>
              <a:t>) </a:t>
            </a:r>
            <a:r>
              <a:rPr lang="en-US" dirty="0" smtClean="0">
                <a:latin typeface="Calibri"/>
                <a:cs typeface="Calibri"/>
              </a:rPr>
              <a:t>semantics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[Alvaro, et al.  Datalog2.0-11, Datalog2.0-12]</a:t>
            </a:r>
          </a:p>
          <a:p>
            <a:pPr lvl="1"/>
            <a:endParaRPr lang="en-US" dirty="0">
              <a:latin typeface="Calibri"/>
              <a:cs typeface="Calibri"/>
            </a:endParaRPr>
          </a:p>
          <a:p>
            <a:pPr lvl="1"/>
            <a:endParaRPr lang="en-US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60274" y="3044793"/>
            <a:ext cx="2886250" cy="369332"/>
          </a:xfrm>
          <a:prstGeom prst="rect">
            <a:avLst/>
          </a:prstGeom>
          <a:solidFill>
            <a:schemeClr val="tx1"/>
          </a:solidFill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pPr marL="0" lvl="2"/>
            <a:r>
              <a:rPr lang="en-US" dirty="0">
                <a:solidFill>
                  <a:srgbClr val="FF9615"/>
                </a:solidFill>
                <a:latin typeface="Courier"/>
                <a:cs typeface="Courier"/>
              </a:rPr>
              <a:t>% gem install </a:t>
            </a:r>
            <a:r>
              <a:rPr lang="en-US" dirty="0" smtClean="0">
                <a:solidFill>
                  <a:srgbClr val="FF9615"/>
                </a:solidFill>
                <a:latin typeface="Courier"/>
                <a:cs typeface="Courier"/>
              </a:rPr>
              <a:t>bud</a:t>
            </a:r>
            <a:endParaRPr lang="en-US" dirty="0">
              <a:solidFill>
                <a:srgbClr val="FF9615"/>
              </a:solidFill>
              <a:latin typeface="Courier"/>
              <a:cs typeface="Courier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73175" y="0"/>
            <a:ext cx="5729206" cy="1645054"/>
            <a:chOff x="2684212" y="634933"/>
            <a:chExt cx="5729206" cy="1645054"/>
          </a:xfrm>
        </p:grpSpPr>
        <p:sp>
          <p:nvSpPr>
            <p:cNvPr id="9" name="Rectangle 8"/>
            <p:cNvSpPr/>
            <p:nvPr/>
          </p:nvSpPr>
          <p:spPr>
            <a:xfrm>
              <a:off x="2684212" y="634933"/>
              <a:ext cx="5729206" cy="164505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7668" y="795697"/>
              <a:ext cx="5194300" cy="1155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74387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4"/>
                </a:solidFill>
                <a:latin typeface="Courier"/>
                <a:cs typeface="Geneva"/>
              </a:rPr>
              <a:t>&lt;~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Courier"/>
                <a:cs typeface="Geneva"/>
              </a:rPr>
              <a:t>bloom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Courier"/>
              <a:cs typeface="Genev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n-lt"/>
              </a:rPr>
              <a:t>A disorderly distributed language</a:t>
            </a:r>
            <a:r>
              <a:rPr lang="en-US" dirty="0">
                <a:latin typeface="+mn-lt"/>
              </a:rPr>
              <a:t> </a:t>
            </a:r>
            <a:r>
              <a:rPr lang="en-US" dirty="0" smtClean="0">
                <a:latin typeface="+mn-lt"/>
              </a:rPr>
              <a:t>as above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[Hellerstein, et al.  CIDR11]</a:t>
            </a:r>
            <a:endParaRPr lang="en-US" dirty="0" smtClean="0">
              <a:latin typeface="Calibri"/>
              <a:cs typeface="Calibri"/>
              <a:hlinkClick r:id="rId2"/>
            </a:endParaRPr>
          </a:p>
          <a:p>
            <a:pPr lvl="1"/>
            <a:r>
              <a:rPr lang="en-US" dirty="0" smtClean="0">
                <a:latin typeface="Calibri"/>
                <a:cs typeface="Calibri"/>
                <a:hlinkClick r:id="rId2"/>
              </a:rPr>
              <a:t>http://bloom-lang.org</a:t>
            </a:r>
            <a:endParaRPr lang="en-US" dirty="0" smtClean="0">
              <a:latin typeface="Calibri"/>
              <a:cs typeface="Calibri"/>
            </a:endParaRPr>
          </a:p>
          <a:p>
            <a:pPr lvl="1"/>
            <a:r>
              <a:rPr lang="en-US" dirty="0" smtClean="0">
                <a:latin typeface="Calibri"/>
                <a:cs typeface="Calibri"/>
              </a:rPr>
              <a:t>Ruby prototype: Bud</a:t>
            </a:r>
          </a:p>
          <a:p>
            <a:pPr lvl="1"/>
            <a:endParaRPr lang="en-US" dirty="0" smtClean="0"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Theoretical </a:t>
            </a:r>
            <a:r>
              <a:rPr lang="en-US" dirty="0">
                <a:latin typeface="Calibri"/>
                <a:cs typeface="Calibri"/>
              </a:rPr>
              <a:t>grounding: </a:t>
            </a:r>
            <a:r>
              <a:rPr lang="en-US" dirty="0" err="1">
                <a:latin typeface="Calibri"/>
                <a:cs typeface="Calibri"/>
              </a:rPr>
              <a:t>Dedalus</a:t>
            </a:r>
            <a:endParaRPr lang="en-US" dirty="0">
              <a:latin typeface="Calibri"/>
              <a:cs typeface="Calibri"/>
            </a:endParaRPr>
          </a:p>
          <a:p>
            <a:pPr lvl="1"/>
            <a:r>
              <a:rPr lang="en-US" dirty="0">
                <a:latin typeface="Calibri"/>
                <a:cs typeface="Calibri"/>
              </a:rPr>
              <a:t>A logic </a:t>
            </a:r>
            <a:r>
              <a:rPr lang="en-US" dirty="0" smtClean="0">
                <a:latin typeface="Calibri"/>
                <a:cs typeface="Calibri"/>
              </a:rPr>
              <a:t>for data, space </a:t>
            </a:r>
            <a:r>
              <a:rPr lang="en-US" dirty="0">
                <a:latin typeface="Calibri"/>
                <a:cs typeface="Calibri"/>
              </a:rPr>
              <a:t>and time </a:t>
            </a:r>
            <a:endParaRPr lang="en-US" dirty="0" smtClean="0">
              <a:latin typeface="Calibri"/>
              <a:cs typeface="Calibri"/>
            </a:endParaRPr>
          </a:p>
          <a:p>
            <a:pPr lvl="1"/>
            <a:r>
              <a:rPr lang="en-US" dirty="0" smtClean="0">
                <a:latin typeface="Calibri"/>
                <a:cs typeface="Calibri"/>
              </a:rPr>
              <a:t>Model</a:t>
            </a:r>
            <a:r>
              <a:rPr lang="en-US" dirty="0">
                <a:latin typeface="Calibri"/>
                <a:cs typeface="Calibri"/>
              </a:rPr>
              <a:t>-theoretic </a:t>
            </a:r>
            <a:r>
              <a:rPr lang="en-US" dirty="0" smtClean="0">
                <a:latin typeface="Calibri"/>
                <a:cs typeface="Calibri"/>
              </a:rPr>
              <a:t>(fully declarative</a:t>
            </a:r>
            <a:r>
              <a:rPr lang="en-US" dirty="0">
                <a:latin typeface="Calibri"/>
                <a:cs typeface="Calibri"/>
              </a:rPr>
              <a:t>) </a:t>
            </a:r>
            <a:r>
              <a:rPr lang="en-US" dirty="0" smtClean="0">
                <a:latin typeface="Calibri"/>
                <a:cs typeface="Calibri"/>
              </a:rPr>
              <a:t>semantics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[Alvaro, et al.  Datalog2.0-11, Datalog2.0-12]</a:t>
            </a:r>
          </a:p>
          <a:p>
            <a:pPr lvl="1"/>
            <a:endParaRPr lang="en-US" dirty="0">
              <a:latin typeface="Calibri"/>
              <a:cs typeface="Calibri"/>
            </a:endParaRPr>
          </a:p>
          <a:p>
            <a:pPr lvl="1"/>
            <a:endParaRPr lang="en-US" dirty="0">
              <a:latin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60274" y="3044793"/>
            <a:ext cx="2886250" cy="369332"/>
          </a:xfrm>
          <a:prstGeom prst="rect">
            <a:avLst/>
          </a:prstGeom>
          <a:solidFill>
            <a:schemeClr val="tx1"/>
          </a:solidFill>
          <a:ln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pPr marL="0" lvl="2"/>
            <a:r>
              <a:rPr lang="en-US" dirty="0">
                <a:solidFill>
                  <a:srgbClr val="FF9615"/>
                </a:solidFill>
                <a:latin typeface="Courier"/>
                <a:cs typeface="Courier"/>
              </a:rPr>
              <a:t>% gem install </a:t>
            </a:r>
            <a:r>
              <a:rPr lang="en-US" dirty="0" smtClean="0">
                <a:solidFill>
                  <a:srgbClr val="FF9615"/>
                </a:solidFill>
                <a:latin typeface="Courier"/>
                <a:cs typeface="Courier"/>
              </a:rPr>
              <a:t>bud</a:t>
            </a:r>
            <a:endParaRPr lang="en-US" dirty="0">
              <a:solidFill>
                <a:srgbClr val="FF9615"/>
              </a:solidFill>
              <a:latin typeface="Courier"/>
              <a:cs typeface="Courier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73175" y="0"/>
            <a:ext cx="5729206" cy="1645054"/>
            <a:chOff x="2684212" y="634933"/>
            <a:chExt cx="5729206" cy="1645054"/>
          </a:xfrm>
        </p:grpSpPr>
        <p:sp>
          <p:nvSpPr>
            <p:cNvPr id="9" name="Rectangle 8"/>
            <p:cNvSpPr/>
            <p:nvPr/>
          </p:nvSpPr>
          <p:spPr>
            <a:xfrm>
              <a:off x="2684212" y="634933"/>
              <a:ext cx="5729206" cy="1645054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7668" y="795697"/>
              <a:ext cx="5194300" cy="1155700"/>
            </a:xfrm>
            <a:prstGeom prst="rect">
              <a:avLst/>
            </a:prstGeom>
          </p:spPr>
        </p:pic>
      </p:grpSp>
      <p:pic>
        <p:nvPicPr>
          <p:cNvPr id="11" name="Picture 10" descr="Screen Shot 2013-04-17 at 9.43.23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925" y="1661954"/>
            <a:ext cx="5920224" cy="2650333"/>
          </a:xfrm>
          <a:prstGeom prst="rect">
            <a:avLst/>
          </a:prstGeom>
          <a:ln>
            <a:solidFill>
              <a:srgbClr val="0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4387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1069</Words>
  <Application>Microsoft Macintosh PowerPoint</Application>
  <PresentationFormat>On-screen Show (4:3)</PresentationFormat>
  <Paragraphs>197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Bloom CALM Programming the Cloud</vt:lpstr>
      <vt:lpstr>Agenda</vt:lpstr>
      <vt:lpstr>BOOM</vt:lpstr>
      <vt:lpstr>PowerPoint Presentation</vt:lpstr>
      <vt:lpstr>PowerPoint Presentation</vt:lpstr>
      <vt:lpstr>PowerPoint Presentation</vt:lpstr>
      <vt:lpstr>&lt;~ bloom</vt:lpstr>
      <vt:lpstr>&lt;~ bloom</vt:lpstr>
      <vt:lpstr>&lt;~ bloom</vt:lpstr>
      <vt:lpstr>&lt;~ bloom</vt:lpstr>
      <vt:lpstr>CS194-17 at Berkeley:  Programming the Cloud</vt:lpstr>
      <vt:lpstr>Lessons for Today</vt:lpstr>
      <vt:lpstr>Lessons for Today</vt:lpstr>
      <vt:lpstr>The Land of Two Mountains</vt:lpstr>
      <vt:lpstr>Rendezvous by Luck (Smoke Signals)</vt:lpstr>
      <vt:lpstr>Sender Persists</vt:lpstr>
      <vt:lpstr>Receiver Persists</vt:lpstr>
      <vt:lpstr>Both Persist</vt:lpstr>
      <vt:lpstr>Lessons for Today</vt:lpstr>
      <vt:lpstr>Lessons for Today</vt:lpstr>
      <vt:lpstr>Directions for Thought</vt:lpstr>
      <vt:lpstr>More Results</vt:lpstr>
      <vt:lpstr>BOOM TEAM</vt:lpstr>
      <vt:lpstr>Key Results 1</vt:lpstr>
      <vt:lpstr>Key Results 2</vt:lpstr>
      <vt:lpstr>Summing Up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Bloom, CALM, and Programming the Cloud</dc:title>
  <dc:creator>Joe Hellerstein</dc:creator>
  <cp:lastModifiedBy>Peter Alvaro</cp:lastModifiedBy>
  <cp:revision>45</cp:revision>
  <dcterms:created xsi:type="dcterms:W3CDTF">2013-04-12T04:18:56Z</dcterms:created>
  <dcterms:modified xsi:type="dcterms:W3CDTF">2013-04-25T00:31:21Z</dcterms:modified>
</cp:coreProperties>
</file>

<file path=docProps/thumbnail.jpeg>
</file>